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y="5143500" cx="9144000"/>
  <p:notesSz cx="6858000" cy="9144000"/>
  <p:embeddedFontLst>
    <p:embeddedFont>
      <p:font typeface="Roboto"/>
      <p:regular r:id="rId74"/>
      <p:bold r:id="rId75"/>
      <p:italic r:id="rId76"/>
      <p:boldItalic r:id="rId77"/>
    </p:embeddedFont>
    <p:embeddedFont>
      <p:font typeface="Lato"/>
      <p:regular r:id="rId78"/>
      <p:bold r:id="rId79"/>
      <p:italic r:id="rId80"/>
      <p:boldItalic r:id="rId81"/>
    </p:embeddedFont>
    <p:embeddedFont>
      <p:font typeface="Optimistic Display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5977A3-5B35-471D-AD72-9C8D4A2BF9C5}">
  <a:tblStyle styleId="{C95977A3-5B35-471D-AD72-9C8D4A2BF9C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fill>
          <a:solidFill>
            <a:srgbClr val="F5D8CA"/>
          </a:solidFill>
        </a:fill>
      </a:tcStyle>
    </a:band1H>
    <a:band2H>
      <a:tcTxStyle/>
    </a:band2H>
    <a:band1V>
      <a:tcTxStyle/>
      <a:tcStyle>
        <a:fill>
          <a:solidFill>
            <a:srgbClr val="F5D8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Lato-italic.fntdata"/><Relationship Id="rId82" Type="http://schemas.openxmlformats.org/officeDocument/2006/relationships/font" Target="fonts/OptimisticDisplay-bold.fntdata"/><Relationship Id="rId81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Roboto-bold.fntdata"/><Relationship Id="rId30" Type="http://schemas.openxmlformats.org/officeDocument/2006/relationships/slide" Target="slides/slide23.xml"/><Relationship Id="rId74" Type="http://schemas.openxmlformats.org/officeDocument/2006/relationships/font" Target="fonts/Roboto-regular.fntdata"/><Relationship Id="rId33" Type="http://schemas.openxmlformats.org/officeDocument/2006/relationships/slide" Target="slides/slide26.xml"/><Relationship Id="rId77" Type="http://schemas.openxmlformats.org/officeDocument/2006/relationships/font" Target="fonts/Roboto-boldItalic.fntdata"/><Relationship Id="rId32" Type="http://schemas.openxmlformats.org/officeDocument/2006/relationships/slide" Target="slides/slide25.xml"/><Relationship Id="rId76" Type="http://schemas.openxmlformats.org/officeDocument/2006/relationships/font" Target="fonts/Roboto-italic.fntdata"/><Relationship Id="rId35" Type="http://schemas.openxmlformats.org/officeDocument/2006/relationships/slide" Target="slides/slide28.xml"/><Relationship Id="rId79" Type="http://schemas.openxmlformats.org/officeDocument/2006/relationships/font" Target="fonts/Lato-bold.fntdata"/><Relationship Id="rId34" Type="http://schemas.openxmlformats.org/officeDocument/2006/relationships/slide" Target="slides/slide27.xml"/><Relationship Id="rId78" Type="http://schemas.openxmlformats.org/officeDocument/2006/relationships/font" Target="fonts/Lato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1be13c683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81be13c683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ID </a:t>
            </a:r>
            <a:endParaRPr/>
          </a:p>
        </p:txBody>
      </p:sp>
      <p:sp>
        <p:nvSpPr>
          <p:cNvPr id="332" name="Google Shape;332;g181be13c683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81be13c683_0_3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81be13c683_0_3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f8080f647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f8080f647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f8080f6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f8080f6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f8080f64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7f8080f64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f8080f64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7f8080f64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f8080f64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7f8080f64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7f8080f64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7f8080f64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1c0c419a3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1c0c419a3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81be13c68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81be13c68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1be13c683_0_3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1be13c683_0_3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81c0c419a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81c0c419a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f8080f647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f8080f64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81c0c419a3_0_10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81c0c419a3_0_10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181c0c419a3_0_10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81c0c419a3_0_10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81c0c419a3_0_10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81c0c419a3_0_10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81c0c419a3_0_10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181c0c419a3_0_10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81c0c419a3_0_10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81c0c419a3_0_10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81c0c419a3_0_10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81c0c419a3_0_10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81c0c419a3_0_1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181c0c419a3_0_1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81c0c419a3_0_1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1c0c419a3_0_1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81c0c419a3_0_1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81c0c419a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81c0c419a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81c0c419a3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181c0c419a3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181c0c419a3_0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81be13c683_0_3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81be13c683_0_3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81c0c419a3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181c0c419a3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181c0c419a3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7f8080f647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7f8080f647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6abd82504e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6abd82504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6abd82504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6abd82504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6abd82504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6abd82504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6abd82504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6abd82504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6abd82504e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6abd82504e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6abd82504e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6abd82504e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6abd82504e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6abd82504e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81c0c419a3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81c0c419a3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81be13c683_0_3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81be13c683_0_3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81c0c419a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81c0c419a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81c0c419a3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81c0c419a3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81c0c419a3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81c0c419a3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1c0c419a3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81c0c419a3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6abd82504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6abd82504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81c0c419a3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81c0c419a3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3d35ac797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3d35ac79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3d35ac797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3d35ac797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3d35ac797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3d35ac797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3d35ac797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3d35ac797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1be13c683_0_3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1be13c683_0_3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6b0eeeb5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6b0eeeb5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6b0eeeb5c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6b0eeeb5c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b0eeeb5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6b0eeeb5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6b0eeeb5c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6b0eeeb5c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6b0eeeb5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26b0eeeb5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6b0eeeb5c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6b0eeeb5c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6b0eeeb5c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6b0eeeb5c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6b0eeeb5c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6b0eeeb5c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6b0eeeb5c4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26b0eeeb5c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6b0eeeb5c4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6b0eeeb5c4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1be13c68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1be13c68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b0eeeb5c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b0eeeb5c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6b0eeeb5c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26b0eeeb5c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6b0eeeb5c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6b0eeeb5c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6b0eeeb5c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26b0eeeb5c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3d35ac797f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3d35ac797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81c0c419a3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81c0c419a3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23c2b756ac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123c2b756ac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abd82504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6abd82504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1be13c68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81be13c68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1be13c68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1be13c68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825038" y="3341715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" name="Google Shape;104;p15"/>
          <p:cNvCxnSpPr/>
          <p:nvPr/>
        </p:nvCxnSpPr>
        <p:spPr>
          <a:xfrm>
            <a:off x="905743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" name="Google Shape;119;p17"/>
          <p:cNvCxnSpPr/>
          <p:nvPr/>
        </p:nvCxnSpPr>
        <p:spPr>
          <a:xfrm>
            <a:off x="905743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82296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822960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6344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63440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2" type="body"/>
          </p:nvPr>
        </p:nvSpPr>
        <p:spPr>
          <a:xfrm>
            <a:off x="4663440" y="1384301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12" y="0"/>
            <a:ext cx="3038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030053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600450" y="548640"/>
            <a:ext cx="486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2" type="body"/>
          </p:nvPr>
        </p:nvSpPr>
        <p:spPr>
          <a:xfrm>
            <a:off x="342900" y="2194560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53" name="Google Shape;153;p22"/>
          <p:cNvSpPr txBox="1"/>
          <p:nvPr>
            <p:ph idx="10" type="dt"/>
          </p:nvPr>
        </p:nvSpPr>
        <p:spPr>
          <a:xfrm>
            <a:off x="349134" y="4844839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1" type="ftr"/>
          </p:nvPr>
        </p:nvSpPr>
        <p:spPr>
          <a:xfrm>
            <a:off x="3600450" y="4844839"/>
            <a:ext cx="3486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0" y="3714750"/>
            <a:ext cx="9141600" cy="142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11" y="368630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822960" y="3806190"/>
            <a:ext cx="75849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60" name="Google Shape;160;p23"/>
          <p:cNvPicPr preferRelativeResize="0"/>
          <p:nvPr>
            <p:ph idx="2" type="pic"/>
          </p:nvPr>
        </p:nvPicPr>
        <p:blipFill/>
        <p:spPr>
          <a:xfrm>
            <a:off x="11" y="0"/>
            <a:ext cx="9144000" cy="368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822960" y="4430267"/>
            <a:ext cx="7584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62" name="Google Shape;162;p23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 rot="5400000">
            <a:off x="3086160" y="-878900"/>
            <a:ext cx="301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 rot="5400000">
            <a:off x="5370600" y="1484234"/>
            <a:ext cx="4317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 rot="5400000">
            <a:off x="1370025" y="-430367"/>
            <a:ext cx="4317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81" name="Google Shape;181;p2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rtl="0">
              <a:spcBef>
                <a:spcPts val="900"/>
              </a:spcBef>
              <a:spcAft>
                <a:spcPts val="0"/>
              </a:spcAft>
              <a:buSzPts val="1500"/>
              <a:buChar char=" "/>
              <a:defRPr/>
            </a:lvl1pPr>
            <a:lvl2pPr indent="-317500" lvl="1" marL="914400" rtl="0"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298450" lvl="2" marL="1371600" rtl="0">
              <a:spcBef>
                <a:spcPts val="300"/>
              </a:spcBef>
              <a:spcAft>
                <a:spcPts val="0"/>
              </a:spcAft>
              <a:buSzPts val="1100"/>
              <a:buChar char="◦"/>
              <a:defRPr/>
            </a:lvl3pPr>
            <a:lvl4pPr indent="-298450" lvl="3" marL="1828800" rtl="0">
              <a:spcBef>
                <a:spcPts val="300"/>
              </a:spcBef>
              <a:spcAft>
                <a:spcPts val="0"/>
              </a:spcAft>
              <a:buSzPts val="1100"/>
              <a:buChar char="◦"/>
              <a:defRPr/>
            </a:lvl4pPr>
            <a:lvl5pPr indent="-298450" lvl="4" marL="2286000" rtl="0">
              <a:spcBef>
                <a:spcPts val="300"/>
              </a:spcBef>
              <a:spcAft>
                <a:spcPts val="0"/>
              </a:spcAft>
              <a:buSzPts val="1100"/>
              <a:buChar char="◦"/>
              <a:defRPr/>
            </a:lvl5pPr>
            <a:lvl6pPr indent="-298450" lvl="5" marL="2743200" rtl="0">
              <a:spcBef>
                <a:spcPts val="300"/>
              </a:spcBef>
              <a:spcAft>
                <a:spcPts val="0"/>
              </a:spcAft>
              <a:buSzPts val="1100"/>
              <a:buChar char="◦"/>
              <a:defRPr/>
            </a:lvl6pPr>
            <a:lvl7pPr indent="-298450" lvl="6" marL="3200400" rtl="0">
              <a:spcBef>
                <a:spcPts val="300"/>
              </a:spcBef>
              <a:spcAft>
                <a:spcPts val="0"/>
              </a:spcAft>
              <a:buSzPts val="1100"/>
              <a:buChar char="◦"/>
              <a:defRPr/>
            </a:lvl7pPr>
            <a:lvl8pPr indent="-298450" lvl="7" marL="3657600" rtl="0">
              <a:spcBef>
                <a:spcPts val="300"/>
              </a:spcBef>
              <a:spcAft>
                <a:spcPts val="0"/>
              </a:spcAft>
              <a:buSzPts val="1100"/>
              <a:buChar char="◦"/>
              <a:defRPr/>
            </a:lvl8pPr>
            <a:lvl9pPr indent="-298450" lvl="8" marL="4114800" rtl="0">
              <a:spcBef>
                <a:spcPts val="300"/>
              </a:spcBef>
              <a:spcAft>
                <a:spcPts val="300"/>
              </a:spcAft>
              <a:buSzPts val="1100"/>
              <a:buChar char="◦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0" y="4750737"/>
            <a:ext cx="9144000" cy="4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7425344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4"/>
          <p:cNvCxnSpPr/>
          <p:nvPr/>
        </p:nvCxnSpPr>
        <p:spPr>
          <a:xfrm>
            <a:off x="895149" y="1303384"/>
            <a:ext cx="7475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Relationship Id="rId4" Type="http://schemas.openxmlformats.org/officeDocument/2006/relationships/image" Target="../media/image30.jpg"/><Relationship Id="rId5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Relationship Id="rId4" Type="http://schemas.openxmlformats.org/officeDocument/2006/relationships/image" Target="../media/image30.jpg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Relationship Id="rId4" Type="http://schemas.openxmlformats.org/officeDocument/2006/relationships/image" Target="../media/image38.jpg"/><Relationship Id="rId5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5.png"/><Relationship Id="rId5" Type="http://schemas.openxmlformats.org/officeDocument/2006/relationships/image" Target="../media/image30.jpg"/><Relationship Id="rId6" Type="http://schemas.openxmlformats.org/officeDocument/2006/relationships/image" Target="../media/image4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0.jpg"/><Relationship Id="rId5" Type="http://schemas.openxmlformats.org/officeDocument/2006/relationships/image" Target="../media/image4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Relationship Id="rId4" Type="http://schemas.openxmlformats.org/officeDocument/2006/relationships/image" Target="../media/image4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6.png"/><Relationship Id="rId8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6.png"/><Relationship Id="rId8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Relationship Id="rId5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ctrTitle"/>
          </p:nvPr>
        </p:nvSpPr>
        <p:spPr>
          <a:xfrm>
            <a:off x="279100" y="1775225"/>
            <a:ext cx="85860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Generations</a:t>
            </a:r>
            <a:r>
              <a:rPr b="1" lang="en"/>
              <a:t> of Knowledge Graphs: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66"/>
              <a:t>The Crazy Ideas and The Business Impact</a:t>
            </a:r>
            <a:endParaRPr b="1" sz="3866"/>
          </a:p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598100" y="3173154"/>
            <a:ext cx="8222100" cy="1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Xin Luna Dong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3/2024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598100" y="4553474"/>
            <a:ext cx="8222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85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This talk does not represent the company’s point of view</a:t>
            </a:r>
            <a:r>
              <a:rPr lang="en" sz="258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58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36"/>
          <p:cNvCxnSpPr>
            <a:stCxn id="335" idx="7"/>
          </p:cNvCxnSpPr>
          <p:nvPr/>
        </p:nvCxnSpPr>
        <p:spPr>
          <a:xfrm flipH="1" rot="10800000">
            <a:off x="5624079" y="1591212"/>
            <a:ext cx="1087200" cy="204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36"/>
          <p:cNvCxnSpPr/>
          <p:nvPr/>
        </p:nvCxnSpPr>
        <p:spPr>
          <a:xfrm>
            <a:off x="3828314" y="2557448"/>
            <a:ext cx="1293300" cy="48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36"/>
          <p:cNvSpPr txBox="1"/>
          <p:nvPr/>
        </p:nvSpPr>
        <p:spPr>
          <a:xfrm>
            <a:off x="4299936" y="2557448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937442" y="2339993"/>
            <a:ext cx="1585800" cy="4128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39" name="Google Shape;339;p36"/>
          <p:cNvSpPr/>
          <p:nvPr/>
        </p:nvSpPr>
        <p:spPr>
          <a:xfrm>
            <a:off x="3234418" y="2199522"/>
            <a:ext cx="589500" cy="603900"/>
          </a:xfrm>
          <a:prstGeom prst="ellipse">
            <a:avLst/>
          </a:prstGeom>
          <a:solidFill>
            <a:srgbClr val="F4B469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40" name="Google Shape;340;p36"/>
          <p:cNvSpPr/>
          <p:nvPr/>
        </p:nvSpPr>
        <p:spPr>
          <a:xfrm>
            <a:off x="3234418" y="3344886"/>
            <a:ext cx="589500" cy="603900"/>
          </a:xfrm>
          <a:prstGeom prst="ellipse">
            <a:avLst/>
          </a:prstGeom>
          <a:solidFill>
            <a:srgbClr val="F4B469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5120909" y="2673774"/>
            <a:ext cx="589500" cy="603900"/>
          </a:xfrm>
          <a:prstGeom prst="ellipse">
            <a:avLst/>
          </a:prstGeom>
          <a:solidFill>
            <a:srgbClr val="F4B469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5120909" y="1707373"/>
            <a:ext cx="589500" cy="603900"/>
          </a:xfrm>
          <a:prstGeom prst="ellipse">
            <a:avLst/>
          </a:prstGeom>
          <a:solidFill>
            <a:srgbClr val="F4B469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5120909" y="3640175"/>
            <a:ext cx="589500" cy="603900"/>
          </a:xfrm>
          <a:prstGeom prst="ellipse">
            <a:avLst/>
          </a:prstGeom>
          <a:solidFill>
            <a:srgbClr val="F4B469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3234418" y="2387433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mid345</a:t>
            </a:r>
            <a:endParaRPr sz="1100"/>
          </a:p>
        </p:txBody>
      </p:sp>
      <p:sp>
        <p:nvSpPr>
          <p:cNvPr id="344" name="Google Shape;344;p36"/>
          <p:cNvSpPr txBox="1"/>
          <p:nvPr/>
        </p:nvSpPr>
        <p:spPr>
          <a:xfrm>
            <a:off x="3234418" y="3541746"/>
            <a:ext cx="703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mid346</a:t>
            </a:r>
            <a:endParaRPr sz="1100"/>
          </a:p>
        </p:txBody>
      </p:sp>
      <p:sp>
        <p:nvSpPr>
          <p:cNvPr id="345" name="Google Shape;345;p36"/>
          <p:cNvSpPr txBox="1"/>
          <p:nvPr/>
        </p:nvSpPr>
        <p:spPr>
          <a:xfrm>
            <a:off x="5120909" y="1886336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mid127</a:t>
            </a:r>
            <a:endParaRPr sz="1100"/>
          </a:p>
        </p:txBody>
      </p:sp>
      <p:sp>
        <p:nvSpPr>
          <p:cNvPr id="346" name="Google Shape;346;p36"/>
          <p:cNvSpPr txBox="1"/>
          <p:nvPr/>
        </p:nvSpPr>
        <p:spPr>
          <a:xfrm>
            <a:off x="5120909" y="3828087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mid129</a:t>
            </a:r>
            <a:endParaRPr sz="1100"/>
          </a:p>
        </p:txBody>
      </p:sp>
      <p:sp>
        <p:nvSpPr>
          <p:cNvPr id="347" name="Google Shape;347;p36"/>
          <p:cNvSpPr txBox="1"/>
          <p:nvPr/>
        </p:nvSpPr>
        <p:spPr>
          <a:xfrm>
            <a:off x="5120909" y="2861686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mid128</a:t>
            </a:r>
            <a:endParaRPr sz="1100"/>
          </a:p>
        </p:txBody>
      </p:sp>
      <p:cxnSp>
        <p:nvCxnSpPr>
          <p:cNvPr id="348" name="Google Shape;348;p36"/>
          <p:cNvCxnSpPr/>
          <p:nvPr/>
        </p:nvCxnSpPr>
        <p:spPr>
          <a:xfrm flipH="1" rot="10800000">
            <a:off x="3828314" y="2074148"/>
            <a:ext cx="1296900" cy="483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36"/>
          <p:cNvCxnSpPr/>
          <p:nvPr/>
        </p:nvCxnSpPr>
        <p:spPr>
          <a:xfrm flipH="1" rot="10800000">
            <a:off x="5714804" y="2029496"/>
            <a:ext cx="939600" cy="1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36"/>
          <p:cNvCxnSpPr/>
          <p:nvPr/>
        </p:nvCxnSpPr>
        <p:spPr>
          <a:xfrm flipH="1" rot="10800000">
            <a:off x="5714804" y="4007039"/>
            <a:ext cx="939600" cy="1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36"/>
          <p:cNvCxnSpPr/>
          <p:nvPr/>
        </p:nvCxnSpPr>
        <p:spPr>
          <a:xfrm flipH="1" rot="10800000">
            <a:off x="5714804" y="2978002"/>
            <a:ext cx="939600" cy="1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36"/>
          <p:cNvCxnSpPr/>
          <p:nvPr/>
        </p:nvCxnSpPr>
        <p:spPr>
          <a:xfrm>
            <a:off x="2526984" y="2557448"/>
            <a:ext cx="702900" cy="1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36"/>
          <p:cNvCxnSpPr/>
          <p:nvPr/>
        </p:nvCxnSpPr>
        <p:spPr>
          <a:xfrm>
            <a:off x="2526984" y="3640175"/>
            <a:ext cx="708000" cy="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36"/>
          <p:cNvSpPr txBox="1"/>
          <p:nvPr/>
        </p:nvSpPr>
        <p:spPr>
          <a:xfrm>
            <a:off x="4299936" y="1957922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endParaRPr sz="1100"/>
          </a:p>
        </p:txBody>
      </p:sp>
      <p:sp>
        <p:nvSpPr>
          <p:cNvPr id="355" name="Google Shape;355;p36"/>
          <p:cNvSpPr txBox="1"/>
          <p:nvPr/>
        </p:nvSpPr>
        <p:spPr>
          <a:xfrm>
            <a:off x="4173296" y="3881776"/>
            <a:ext cx="8304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6"/>
          <p:cNvSpPr/>
          <p:nvPr/>
        </p:nvSpPr>
        <p:spPr>
          <a:xfrm>
            <a:off x="3828313" y="3040649"/>
            <a:ext cx="1292162" cy="603232"/>
          </a:xfrm>
          <a:custGeom>
            <a:rect b="b" l="l" r="r" t="t"/>
            <a:pathLst>
              <a:path extrusionOk="0" h="630007" w="112606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6"/>
          <p:cNvSpPr/>
          <p:nvPr/>
        </p:nvSpPr>
        <p:spPr>
          <a:xfrm rot="10800000">
            <a:off x="3829184" y="3041088"/>
            <a:ext cx="1292162" cy="582756"/>
          </a:xfrm>
          <a:custGeom>
            <a:rect b="b" l="l" r="r" t="t"/>
            <a:pathLst>
              <a:path extrusionOk="0" h="630007" w="1126067">
                <a:moveTo>
                  <a:pt x="0" y="630007"/>
                </a:moveTo>
                <a:cubicBezTo>
                  <a:pt x="100894" y="407051"/>
                  <a:pt x="201789" y="184096"/>
                  <a:pt x="389467" y="79674"/>
                </a:cubicBezTo>
                <a:cubicBezTo>
                  <a:pt x="577145" y="-24748"/>
                  <a:pt x="1126067" y="3474"/>
                  <a:pt x="1126067" y="3474"/>
                </a:cubicBezTo>
                <a:lnTo>
                  <a:pt x="1126067" y="3474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3971471" y="3280351"/>
            <a:ext cx="10887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song_writer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2649256" y="2315847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5950616" y="3765449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100"/>
          </a:p>
        </p:txBody>
      </p:sp>
      <p:sp>
        <p:nvSpPr>
          <p:cNvPr id="361" name="Google Shape;361;p36"/>
          <p:cNvSpPr txBox="1"/>
          <p:nvPr/>
        </p:nvSpPr>
        <p:spPr>
          <a:xfrm>
            <a:off x="5950616" y="2737273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100"/>
          </a:p>
        </p:txBody>
      </p:sp>
      <p:sp>
        <p:nvSpPr>
          <p:cNvPr id="362" name="Google Shape;362;p36"/>
          <p:cNvSpPr txBox="1"/>
          <p:nvPr/>
        </p:nvSpPr>
        <p:spPr>
          <a:xfrm>
            <a:off x="5941883" y="1778958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100"/>
          </a:p>
        </p:txBody>
      </p:sp>
      <p:sp>
        <p:nvSpPr>
          <p:cNvPr id="363" name="Google Shape;363;p36"/>
          <p:cNvSpPr txBox="1"/>
          <p:nvPr/>
        </p:nvSpPr>
        <p:spPr>
          <a:xfrm>
            <a:off x="2649256" y="3698296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1219200" y="2432174"/>
            <a:ext cx="11295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“Shake it off”</a:t>
            </a:r>
            <a:endParaRPr sz="1100"/>
          </a:p>
        </p:txBody>
      </p:sp>
      <p:sp>
        <p:nvSpPr>
          <p:cNvPr id="365" name="Google Shape;365;p36"/>
          <p:cNvSpPr/>
          <p:nvPr/>
        </p:nvSpPr>
        <p:spPr>
          <a:xfrm>
            <a:off x="937442" y="3440615"/>
            <a:ext cx="1585800" cy="4128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66" name="Google Shape;366;p36"/>
          <p:cNvSpPr txBox="1"/>
          <p:nvPr/>
        </p:nvSpPr>
        <p:spPr>
          <a:xfrm>
            <a:off x="1215749" y="3514916"/>
            <a:ext cx="10662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“Love Story”</a:t>
            </a:r>
            <a:endParaRPr sz="1100"/>
          </a:p>
        </p:txBody>
      </p:sp>
      <p:sp>
        <p:nvSpPr>
          <p:cNvPr id="367" name="Google Shape;367;p36"/>
          <p:cNvSpPr/>
          <p:nvPr/>
        </p:nvSpPr>
        <p:spPr>
          <a:xfrm>
            <a:off x="6658049" y="2260135"/>
            <a:ext cx="1585800" cy="4128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68" name="Google Shape;368;p36"/>
          <p:cNvSpPr txBox="1"/>
          <p:nvPr/>
        </p:nvSpPr>
        <p:spPr>
          <a:xfrm>
            <a:off x="6772418" y="2352299"/>
            <a:ext cx="1414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“Taylor Alison Swift”</a:t>
            </a:r>
            <a:endParaRPr sz="1100"/>
          </a:p>
        </p:txBody>
      </p:sp>
      <p:sp>
        <p:nvSpPr>
          <p:cNvPr id="369" name="Google Shape;369;p36"/>
          <p:cNvSpPr/>
          <p:nvPr/>
        </p:nvSpPr>
        <p:spPr>
          <a:xfrm>
            <a:off x="6658049" y="2769504"/>
            <a:ext cx="1585800" cy="4128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70" name="Google Shape;370;p36"/>
          <p:cNvSpPr txBox="1"/>
          <p:nvPr/>
        </p:nvSpPr>
        <p:spPr>
          <a:xfrm>
            <a:off x="6916099" y="2837666"/>
            <a:ext cx="1165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“Taylor Swift”</a:t>
            </a:r>
            <a:endParaRPr sz="1100"/>
          </a:p>
        </p:txBody>
      </p:sp>
      <p:sp>
        <p:nvSpPr>
          <p:cNvPr id="371" name="Google Shape;371;p36"/>
          <p:cNvSpPr/>
          <p:nvPr/>
        </p:nvSpPr>
        <p:spPr>
          <a:xfrm>
            <a:off x="6658049" y="3777915"/>
            <a:ext cx="1585800" cy="4539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72" name="Google Shape;372;p36"/>
          <p:cNvSpPr txBox="1"/>
          <p:nvPr/>
        </p:nvSpPr>
        <p:spPr>
          <a:xfrm>
            <a:off x="6906493" y="3869188"/>
            <a:ext cx="1184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“Country pop”</a:t>
            </a:r>
            <a:endParaRPr sz="1100"/>
          </a:p>
        </p:txBody>
      </p:sp>
      <p:cxnSp>
        <p:nvCxnSpPr>
          <p:cNvPr id="373" name="Google Shape;373;p36"/>
          <p:cNvCxnSpPr/>
          <p:nvPr/>
        </p:nvCxnSpPr>
        <p:spPr>
          <a:xfrm>
            <a:off x="3828314" y="3640175"/>
            <a:ext cx="1296600" cy="36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36"/>
          <p:cNvSpPr txBox="1"/>
          <p:nvPr/>
        </p:nvSpPr>
        <p:spPr>
          <a:xfrm>
            <a:off x="3915044" y="2868061"/>
            <a:ext cx="6009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artist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6"/>
          <p:cNvSpPr/>
          <p:nvPr/>
        </p:nvSpPr>
        <p:spPr>
          <a:xfrm>
            <a:off x="6658218" y="1820906"/>
            <a:ext cx="1585800" cy="4128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76" name="Google Shape;376;p36"/>
          <p:cNvSpPr txBox="1"/>
          <p:nvPr/>
        </p:nvSpPr>
        <p:spPr>
          <a:xfrm>
            <a:off x="6954048" y="1895721"/>
            <a:ext cx="1089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“Dance-pop”</a:t>
            </a:r>
            <a:endParaRPr sz="1100"/>
          </a:p>
        </p:txBody>
      </p:sp>
      <p:sp>
        <p:nvSpPr>
          <p:cNvPr id="377" name="Google Shape;377;p36"/>
          <p:cNvSpPr/>
          <p:nvPr/>
        </p:nvSpPr>
        <p:spPr>
          <a:xfrm>
            <a:off x="6655128" y="1380882"/>
            <a:ext cx="1585200" cy="4119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78" name="Google Shape;378;p36"/>
          <p:cNvSpPr txBox="1"/>
          <p:nvPr/>
        </p:nvSpPr>
        <p:spPr>
          <a:xfrm>
            <a:off x="7214471" y="1475201"/>
            <a:ext cx="973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“Pop”</a:t>
            </a:r>
            <a:endParaRPr sz="1100"/>
          </a:p>
        </p:txBody>
      </p:sp>
      <p:sp>
        <p:nvSpPr>
          <p:cNvPr id="379" name="Google Shape;379;p36"/>
          <p:cNvSpPr txBox="1"/>
          <p:nvPr/>
        </p:nvSpPr>
        <p:spPr>
          <a:xfrm>
            <a:off x="5885997" y="1467946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100"/>
          </a:p>
        </p:txBody>
      </p:sp>
      <p:sp>
        <p:nvSpPr>
          <p:cNvPr id="380" name="Google Shape;380;p36"/>
          <p:cNvSpPr txBox="1"/>
          <p:nvPr/>
        </p:nvSpPr>
        <p:spPr>
          <a:xfrm>
            <a:off x="5835493" y="2399346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100"/>
          </a:p>
        </p:txBody>
      </p:sp>
      <p:sp>
        <p:nvSpPr>
          <p:cNvPr id="381" name="Google Shape;381;p36"/>
          <p:cNvSpPr/>
          <p:nvPr/>
        </p:nvSpPr>
        <p:spPr>
          <a:xfrm>
            <a:off x="6658052" y="3277507"/>
            <a:ext cx="1585800" cy="4128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12/13/1989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p36"/>
          <p:cNvCxnSpPr>
            <a:stCxn id="341" idx="5"/>
            <a:endCxn id="381" idx="2"/>
          </p:cNvCxnSpPr>
          <p:nvPr/>
        </p:nvCxnSpPr>
        <p:spPr>
          <a:xfrm>
            <a:off x="5624079" y="3189235"/>
            <a:ext cx="1034100" cy="294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36"/>
          <p:cNvSpPr txBox="1"/>
          <p:nvPr/>
        </p:nvSpPr>
        <p:spPr>
          <a:xfrm>
            <a:off x="5699515" y="3347715"/>
            <a:ext cx="1022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birth_date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937442" y="2841593"/>
            <a:ext cx="1585800" cy="412800"/>
          </a:xfrm>
          <a:prstGeom prst="ellipse">
            <a:avLst/>
          </a:prstGeom>
          <a:solidFill>
            <a:srgbClr val="DF9677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Song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Google Shape;385;p36"/>
          <p:cNvCxnSpPr>
            <a:stCxn id="384" idx="6"/>
            <a:endCxn id="339" idx="3"/>
          </p:cNvCxnSpPr>
          <p:nvPr/>
        </p:nvCxnSpPr>
        <p:spPr>
          <a:xfrm flipH="1" rot="10800000">
            <a:off x="2523242" y="2714993"/>
            <a:ext cx="797400" cy="333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36"/>
          <p:cNvSpPr txBox="1"/>
          <p:nvPr/>
        </p:nvSpPr>
        <p:spPr>
          <a:xfrm>
            <a:off x="2781842" y="2860936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36"/>
          <p:cNvCxnSpPr>
            <a:stCxn id="384" idx="6"/>
            <a:endCxn id="340" idx="1"/>
          </p:cNvCxnSpPr>
          <p:nvPr/>
        </p:nvCxnSpPr>
        <p:spPr>
          <a:xfrm>
            <a:off x="2523242" y="3047993"/>
            <a:ext cx="797400" cy="385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p36"/>
          <p:cNvSpPr txBox="1"/>
          <p:nvPr/>
        </p:nvSpPr>
        <p:spPr>
          <a:xfrm>
            <a:off x="2778306" y="3271309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6654824" y="4301657"/>
            <a:ext cx="1585800" cy="389700"/>
          </a:xfrm>
          <a:prstGeom prst="ellipse">
            <a:avLst/>
          </a:prstGeom>
          <a:solidFill>
            <a:srgbClr val="DF9677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" name="Google Shape;390;p36"/>
          <p:cNvCxnSpPr>
            <a:stCxn id="342" idx="5"/>
            <a:endCxn id="389" idx="2"/>
          </p:cNvCxnSpPr>
          <p:nvPr/>
        </p:nvCxnSpPr>
        <p:spPr>
          <a:xfrm>
            <a:off x="5624079" y="4155636"/>
            <a:ext cx="1030800" cy="34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p36"/>
          <p:cNvSpPr txBox="1"/>
          <p:nvPr/>
        </p:nvSpPr>
        <p:spPr>
          <a:xfrm>
            <a:off x="5832819" y="4288559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100"/>
          </a:p>
        </p:txBody>
      </p:sp>
      <p:sp>
        <p:nvSpPr>
          <p:cNvPr id="392" name="Google Shape;392;p36"/>
          <p:cNvSpPr/>
          <p:nvPr/>
        </p:nvSpPr>
        <p:spPr>
          <a:xfrm>
            <a:off x="152061" y="4057085"/>
            <a:ext cx="1148700" cy="353700"/>
          </a:xfrm>
          <a:prstGeom prst="wedgeRectCallout">
            <a:avLst>
              <a:gd fmla="val 56220" name="adj1"/>
              <a:gd fmla="val -280872" name="adj2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Entity type</a:t>
            </a:r>
            <a:endParaRPr sz="1100"/>
          </a:p>
        </p:txBody>
      </p:sp>
      <p:sp>
        <p:nvSpPr>
          <p:cNvPr id="393" name="Google Shape;393;p36"/>
          <p:cNvSpPr/>
          <p:nvPr/>
        </p:nvSpPr>
        <p:spPr>
          <a:xfrm>
            <a:off x="2091617" y="1461295"/>
            <a:ext cx="1148700" cy="353700"/>
          </a:xfrm>
          <a:prstGeom prst="wedgeRectCallout">
            <a:avLst>
              <a:gd fmla="val 74002" name="adj1"/>
              <a:gd fmla="val 156043" name="adj2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Entity</a:t>
            </a:r>
            <a:endParaRPr sz="1100"/>
          </a:p>
        </p:txBody>
      </p:sp>
      <p:sp>
        <p:nvSpPr>
          <p:cNvPr id="394" name="Google Shape;394;p36"/>
          <p:cNvSpPr/>
          <p:nvPr/>
        </p:nvSpPr>
        <p:spPr>
          <a:xfrm>
            <a:off x="2954860" y="4283105"/>
            <a:ext cx="1148700" cy="353700"/>
          </a:xfrm>
          <a:prstGeom prst="wedgeRectCallout">
            <a:avLst>
              <a:gd fmla="val 67358" name="adj1"/>
              <a:gd fmla="val -193728" name="adj2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endParaRPr sz="1100"/>
          </a:p>
        </p:txBody>
      </p:sp>
      <p:cxnSp>
        <p:nvCxnSpPr>
          <p:cNvPr id="395" name="Google Shape;395;p36"/>
          <p:cNvCxnSpPr>
            <a:stCxn id="341" idx="7"/>
            <a:endCxn id="367" idx="2"/>
          </p:cNvCxnSpPr>
          <p:nvPr/>
        </p:nvCxnSpPr>
        <p:spPr>
          <a:xfrm flipH="1" rot="10800000">
            <a:off x="5624079" y="2466413"/>
            <a:ext cx="1034100" cy="29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p36"/>
          <p:cNvSpPr txBox="1"/>
          <p:nvPr/>
        </p:nvSpPr>
        <p:spPr>
          <a:xfrm>
            <a:off x="4295352" y="3878979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genre</a:t>
            </a:r>
            <a:endParaRPr sz="1100"/>
          </a:p>
        </p:txBody>
      </p:sp>
      <p:sp>
        <p:nvSpPr>
          <p:cNvPr id="397" name="Google Shape;397;p36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Entity-Based KG Example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Entity-Based KGs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403" name="Google Shape;403;p37"/>
          <p:cNvSpPr txBox="1"/>
          <p:nvPr>
            <p:ph idx="1" type="body"/>
          </p:nvPr>
        </p:nvSpPr>
        <p:spPr>
          <a:xfrm>
            <a:off x="5403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3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Characteristics of Entity-Based KGs</a:t>
            </a:r>
            <a:endParaRPr b="1" sz="23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Ontology (types, relationships) manually defined w. clear semantics 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Entities are named-entities, w. no overlap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3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3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Crazy Idea</a:t>
            </a:r>
            <a:br>
              <a:rPr b="1" lang="en" sz="23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 a graph of entities and relationships to represent the world </a:t>
            </a:r>
            <a:endParaRPr sz="26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/>
          <p:nvPr/>
        </p:nvSpPr>
        <p:spPr>
          <a:xfrm>
            <a:off x="381875" y="2001055"/>
            <a:ext cx="1438800" cy="1482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Transforming Wikipedia to A Knowledge Graph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279850" y="1959555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Feasibility</a:t>
            </a:r>
            <a:endParaRPr b="1" sz="20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8"/>
          <p:cNvSpPr txBox="1"/>
          <p:nvPr/>
        </p:nvSpPr>
        <p:spPr>
          <a:xfrm>
            <a:off x="304150" y="2407354"/>
            <a:ext cx="156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prototype,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an experiment,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to show it is possible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8"/>
          <p:cNvSpPr/>
          <p:nvPr/>
        </p:nvSpPr>
        <p:spPr>
          <a:xfrm>
            <a:off x="897050" y="1275254"/>
            <a:ext cx="298929" cy="615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</a:t>
            </a:r>
          </a:p>
        </p:txBody>
      </p:sp>
      <p:sp>
        <p:nvSpPr>
          <p:cNvPr id="413" name="Google Shape;413;p38"/>
          <p:cNvSpPr/>
          <p:nvPr/>
        </p:nvSpPr>
        <p:spPr>
          <a:xfrm>
            <a:off x="5654309" y="2749974"/>
            <a:ext cx="589500" cy="603900"/>
          </a:xfrm>
          <a:prstGeom prst="ellipse">
            <a:avLst/>
          </a:prstGeom>
          <a:solidFill>
            <a:srgbClr val="F4B469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5654309" y="2937886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mid128</a:t>
            </a:r>
            <a:endParaRPr sz="1100">
              <a:solidFill>
                <a:srgbClr val="1A1A1A"/>
              </a:solidFill>
            </a:endParaRPr>
          </a:p>
        </p:txBody>
      </p:sp>
      <p:cxnSp>
        <p:nvCxnSpPr>
          <p:cNvPr id="415" name="Google Shape;415;p38"/>
          <p:cNvCxnSpPr/>
          <p:nvPr/>
        </p:nvCxnSpPr>
        <p:spPr>
          <a:xfrm flipH="1" rot="10800000">
            <a:off x="6248204" y="3054202"/>
            <a:ext cx="939600" cy="1800"/>
          </a:xfrm>
          <a:prstGeom prst="straightConnector1">
            <a:avLst/>
          </a:prstGeom>
          <a:noFill/>
          <a:ln cap="flat" cmpd="sng" w="19050">
            <a:solidFill>
              <a:srgbClr val="E3831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38"/>
          <p:cNvSpPr txBox="1"/>
          <p:nvPr/>
        </p:nvSpPr>
        <p:spPr>
          <a:xfrm>
            <a:off x="6484016" y="2813473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100">
              <a:solidFill>
                <a:srgbClr val="1A1A1A"/>
              </a:solidFill>
            </a:endParaRPr>
          </a:p>
        </p:txBody>
      </p:sp>
      <p:sp>
        <p:nvSpPr>
          <p:cNvPr id="417" name="Google Shape;417;p38"/>
          <p:cNvSpPr/>
          <p:nvPr/>
        </p:nvSpPr>
        <p:spPr>
          <a:xfrm>
            <a:off x="7191449" y="2336335"/>
            <a:ext cx="1585800" cy="4128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418" name="Google Shape;418;p38"/>
          <p:cNvSpPr txBox="1"/>
          <p:nvPr/>
        </p:nvSpPr>
        <p:spPr>
          <a:xfrm>
            <a:off x="7305818" y="2428499"/>
            <a:ext cx="1414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“Taylor Alison Swift”</a:t>
            </a:r>
            <a:endParaRPr sz="1100">
              <a:solidFill>
                <a:srgbClr val="1A1A1A"/>
              </a:solidFill>
            </a:endParaRPr>
          </a:p>
        </p:txBody>
      </p:sp>
      <p:sp>
        <p:nvSpPr>
          <p:cNvPr id="419" name="Google Shape;419;p38"/>
          <p:cNvSpPr/>
          <p:nvPr/>
        </p:nvSpPr>
        <p:spPr>
          <a:xfrm>
            <a:off x="7191449" y="2845704"/>
            <a:ext cx="1585800" cy="4128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420" name="Google Shape;420;p38"/>
          <p:cNvSpPr txBox="1"/>
          <p:nvPr/>
        </p:nvSpPr>
        <p:spPr>
          <a:xfrm>
            <a:off x="7449499" y="2913866"/>
            <a:ext cx="1165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“Taylor Swift”</a:t>
            </a:r>
            <a:endParaRPr sz="1100">
              <a:solidFill>
                <a:srgbClr val="1A1A1A"/>
              </a:solidFill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6368893" y="2399346"/>
            <a:ext cx="7035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100">
              <a:solidFill>
                <a:srgbClr val="1A1A1A"/>
              </a:solidFill>
            </a:endParaRPr>
          </a:p>
        </p:txBody>
      </p:sp>
      <p:sp>
        <p:nvSpPr>
          <p:cNvPr id="422" name="Google Shape;422;p38"/>
          <p:cNvSpPr/>
          <p:nvPr/>
        </p:nvSpPr>
        <p:spPr>
          <a:xfrm>
            <a:off x="7191452" y="3353707"/>
            <a:ext cx="1585800" cy="412800"/>
          </a:xfrm>
          <a:prstGeom prst="ellipse">
            <a:avLst/>
          </a:prstGeom>
          <a:solidFill>
            <a:srgbClr val="FBE6CC"/>
          </a:solidFill>
          <a:ln cap="flat" cmpd="sng" w="15875">
            <a:solidFill>
              <a:srgbClr val="A1AE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 12/13/1989</a:t>
            </a:r>
            <a:endParaRPr sz="14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38"/>
          <p:cNvCxnSpPr>
            <a:stCxn id="413" idx="5"/>
            <a:endCxn id="422" idx="2"/>
          </p:cNvCxnSpPr>
          <p:nvPr/>
        </p:nvCxnSpPr>
        <p:spPr>
          <a:xfrm>
            <a:off x="6157479" y="3265435"/>
            <a:ext cx="1034100" cy="294600"/>
          </a:xfrm>
          <a:prstGeom prst="straightConnector1">
            <a:avLst/>
          </a:prstGeom>
          <a:noFill/>
          <a:ln cap="flat" cmpd="sng" w="19050">
            <a:solidFill>
              <a:srgbClr val="E3831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38"/>
          <p:cNvSpPr txBox="1"/>
          <p:nvPr/>
        </p:nvSpPr>
        <p:spPr>
          <a:xfrm>
            <a:off x="6232915" y="3423915"/>
            <a:ext cx="10221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birth_date</a:t>
            </a:r>
            <a:endParaRPr sz="14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38"/>
          <p:cNvCxnSpPr>
            <a:stCxn id="413" idx="7"/>
            <a:endCxn id="417" idx="2"/>
          </p:cNvCxnSpPr>
          <p:nvPr/>
        </p:nvCxnSpPr>
        <p:spPr>
          <a:xfrm flipH="1" rot="10800000">
            <a:off x="6157479" y="2542613"/>
            <a:ext cx="1034100" cy="295800"/>
          </a:xfrm>
          <a:prstGeom prst="straightConnector1">
            <a:avLst/>
          </a:prstGeom>
          <a:noFill/>
          <a:ln cap="flat" cmpd="sng" w="19050">
            <a:solidFill>
              <a:srgbClr val="E3831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6" name="Google Shape;4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050" y="1017800"/>
            <a:ext cx="1938408" cy="38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/>
          <p:nvPr/>
        </p:nvSpPr>
        <p:spPr>
          <a:xfrm>
            <a:off x="4524323" y="2923508"/>
            <a:ext cx="1022100" cy="29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8"/>
          <p:cNvSpPr txBox="1"/>
          <p:nvPr>
            <p:ph idx="1" type="body"/>
          </p:nvPr>
        </p:nvSpPr>
        <p:spPr>
          <a:xfrm>
            <a:off x="4502700" y="1077475"/>
            <a:ext cx="44337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pot of gold: </a:t>
            </a: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 Wikipedia Infoboxes to knowledge entities and relationships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Transforming Wikipedia to A Knowledge Graph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381875" y="2012634"/>
            <a:ext cx="1438800" cy="1482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9"/>
          <p:cNvSpPr txBox="1"/>
          <p:nvPr/>
        </p:nvSpPr>
        <p:spPr>
          <a:xfrm>
            <a:off x="311919" y="1971134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6A5AF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b="1" sz="2000">
              <a:solidFill>
                <a:srgbClr val="76A5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336219" y="2418932"/>
            <a:ext cx="156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Production quality,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E2E MVP experiences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668450" y="1275254"/>
            <a:ext cx="932962" cy="6584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1K</a:t>
            </a:r>
          </a:p>
        </p:txBody>
      </p:sp>
      <p:pic>
        <p:nvPicPr>
          <p:cNvPr id="438" name="Google Shape;4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125" y="2773625"/>
            <a:ext cx="3027500" cy="5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125" y="3442732"/>
            <a:ext cx="1626600" cy="83668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/>
          <p:cNvSpPr txBox="1"/>
          <p:nvPr>
            <p:ph idx="1" type="body"/>
          </p:nvPr>
        </p:nvSpPr>
        <p:spPr>
          <a:xfrm>
            <a:off x="2292900" y="1077475"/>
            <a:ext cx="63897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quality of Wikipedia data </a:t>
            </a:r>
            <a:r>
              <a:rPr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guarantees production quality. Common practice in industry.</a:t>
            </a:r>
            <a:endParaRPr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Well-known examples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944938" y="4831600"/>
            <a:ext cx="770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Fabian M. Suchanek, Gjergji Kasneci, Gerhard Weikum. Yago: A core of semantic knowledge. WWW, 2007.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780" y="3408902"/>
            <a:ext cx="1230142" cy="8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8176" y="2300789"/>
            <a:ext cx="2114396" cy="13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1975" y="3652283"/>
            <a:ext cx="2205275" cy="12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/>
        </p:nvSpPr>
        <p:spPr>
          <a:xfrm>
            <a:off x="288676" y="1963399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Repeatability</a:t>
            </a:r>
            <a:endParaRPr b="1"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0"/>
          <p:cNvSpPr txBox="1"/>
          <p:nvPr/>
        </p:nvSpPr>
        <p:spPr>
          <a:xfrm>
            <a:off x="330629" y="2411198"/>
            <a:ext cx="156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E2E pipelines, automations to allow for extensions to more domains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40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Integrating Data from Different Sources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452" name="Google Shape;452;p40"/>
          <p:cNvSpPr/>
          <p:nvPr/>
        </p:nvSpPr>
        <p:spPr>
          <a:xfrm>
            <a:off x="288675" y="2004899"/>
            <a:ext cx="1626600" cy="166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0"/>
          <p:cNvSpPr/>
          <p:nvPr/>
        </p:nvSpPr>
        <p:spPr>
          <a:xfrm>
            <a:off x="516050" y="1275254"/>
            <a:ext cx="1159539" cy="6479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1M</a:t>
            </a:r>
          </a:p>
        </p:txBody>
      </p:sp>
      <p:pic>
        <p:nvPicPr>
          <p:cNvPr id="454" name="Google Shape;4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675" y="1084399"/>
            <a:ext cx="6923922" cy="21778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0"/>
          <p:cNvSpPr txBox="1"/>
          <p:nvPr/>
        </p:nvSpPr>
        <p:spPr>
          <a:xfrm>
            <a:off x="2218825" y="3169366"/>
            <a:ext cx="693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Are they the same person? → </a:t>
            </a:r>
            <a:r>
              <a:rPr b="1" lang="en" sz="20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Entity Linkage</a:t>
            </a:r>
            <a:endParaRPr b="1" sz="20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Are “Born” and “date of birth” the same? → </a:t>
            </a:r>
            <a:r>
              <a:rPr b="1" lang="en" sz="20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Schema Alignment</a:t>
            </a:r>
            <a:endParaRPr b="1" sz="20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Why “May 14, 1982” vs “7 November 1983”? → </a:t>
            </a:r>
            <a:r>
              <a:rPr b="1" lang="en" sz="20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Data Fusion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3247125" y="2515325"/>
            <a:ext cx="884100" cy="24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5640950" y="2515325"/>
            <a:ext cx="1401900" cy="24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101" y="0"/>
            <a:ext cx="1401899" cy="17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0"/>
          <p:cNvSpPr txBox="1"/>
          <p:nvPr/>
        </p:nvSpPr>
        <p:spPr>
          <a:xfrm>
            <a:off x="1602850" y="4831600"/>
            <a:ext cx="70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Xin Luna Dong, Divesh Srivastava. Big Data Integration. Morgan Claypool Publishers. 2015. 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0"/>
          <p:cNvSpPr txBox="1"/>
          <p:nvPr>
            <p:ph idx="1" type="body"/>
          </p:nvPr>
        </p:nvSpPr>
        <p:spPr>
          <a:xfrm>
            <a:off x="1573125" y="4115840"/>
            <a:ext cx="7405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Challenges: </a:t>
            </a: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Heterogeneity, Heterogeneity, Heterogeneity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Solution: Data Integration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/>
          <p:nvPr/>
        </p:nvSpPr>
        <p:spPr>
          <a:xfrm>
            <a:off x="381875" y="2004075"/>
            <a:ext cx="1438800" cy="1482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1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Extracting Data from Semi-Structured Websites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271024" y="2114975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b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312976" y="2562774"/>
            <a:ext cx="15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Significant cost reduction for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scale ups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41"/>
          <p:cNvSpPr/>
          <p:nvPr/>
        </p:nvSpPr>
        <p:spPr>
          <a:xfrm>
            <a:off x="609366" y="1275254"/>
            <a:ext cx="916778" cy="6390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1B</a:t>
            </a:r>
          </a:p>
        </p:txBody>
      </p:sp>
      <p:pic>
        <p:nvPicPr>
          <p:cNvPr id="470" name="Google Shape;4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400" y="1057113"/>
            <a:ext cx="2863200" cy="28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050" y="1058850"/>
            <a:ext cx="3754317" cy="28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400" y="1058850"/>
            <a:ext cx="3227030" cy="28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1"/>
          <p:cNvSpPr txBox="1"/>
          <p:nvPr>
            <p:ph idx="1" type="body"/>
          </p:nvPr>
        </p:nvSpPr>
        <p:spPr>
          <a:xfrm>
            <a:off x="2140500" y="3962300"/>
            <a:ext cx="69273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Solution: Knowledge extraction 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w. distant supervision &amp; GNN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1"/>
          <p:cNvSpPr txBox="1"/>
          <p:nvPr/>
        </p:nvSpPr>
        <p:spPr>
          <a:xfrm>
            <a:off x="914175" y="481429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Lockard et al., Ceres: Distantly supervised relation extraction from the semi-structured web. VLDB, 2018.​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Web Knowledge Extractions &amp; Fusion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480" name="Google Shape;4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825" y="1086875"/>
            <a:ext cx="4607974" cy="30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2"/>
          <p:cNvSpPr txBox="1"/>
          <p:nvPr/>
        </p:nvSpPr>
        <p:spPr>
          <a:xfrm>
            <a:off x="1666050" y="4051350"/>
            <a:ext cx="745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Solution: Web-scale extraction; knowledge fusion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42"/>
          <p:cNvSpPr/>
          <p:nvPr/>
        </p:nvSpPr>
        <p:spPr>
          <a:xfrm>
            <a:off x="288675" y="2029750"/>
            <a:ext cx="1626600" cy="166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2"/>
          <p:cNvSpPr txBox="1"/>
          <p:nvPr/>
        </p:nvSpPr>
        <p:spPr>
          <a:xfrm>
            <a:off x="262197" y="2005903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Ubiquity</a:t>
            </a:r>
            <a:endParaRPr b="1" sz="20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201950" y="2453703"/>
            <a:ext cx="182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High coverage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long-tail use cases, assumption removal, to next cycle of inventions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609366" y="1275254"/>
            <a:ext cx="1034827" cy="618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1T</a:t>
            </a:r>
          </a:p>
        </p:txBody>
      </p:sp>
      <p:sp>
        <p:nvSpPr>
          <p:cNvPr id="486" name="Google Shape;486;p42"/>
          <p:cNvSpPr txBox="1"/>
          <p:nvPr/>
        </p:nvSpPr>
        <p:spPr>
          <a:xfrm>
            <a:off x="914175" y="4457223"/>
            <a:ext cx="6636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Dong et al., From data fusion to knowledge fusion. PVLDB, 2014.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Dong et al., Knowledge Vault: A Web-scale approach to probabilistic knowledge fusion. SIGKDD, 2014.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Dong et al., Knowledge-based trust: Estimating the trustworthiness of web sources. PVLDB, 2015. 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476" y="2366149"/>
            <a:ext cx="7157100" cy="21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>
            <p:ph idx="1" type="body"/>
          </p:nvPr>
        </p:nvSpPr>
        <p:spPr>
          <a:xfrm>
            <a:off x="311700" y="1001275"/>
            <a:ext cx="8520600" cy="40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Crazy idea: </a:t>
            </a: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graph of entities and relationships to represent the world</a:t>
            </a:r>
            <a:endParaRPr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 challenges: </a:t>
            </a:r>
            <a:r>
              <a:rPr b="1" lang="en" sz="2195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Heterogeneous</a:t>
            </a: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everywhere</a:t>
            </a:r>
            <a:endParaRPr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Framework: </a:t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Applications: Web search, Web Q&amp;A, Smart assistant</a:t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400">
              <a:solidFill>
                <a:srgbClr val="C00000"/>
              </a:solidFill>
            </a:endParaRPr>
          </a:p>
        </p:txBody>
      </p:sp>
      <p:sp>
        <p:nvSpPr>
          <p:cNvPr id="493" name="Google Shape;493;p43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Entity-Based KG Summary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494" name="Google Shape;4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9351" y="3516475"/>
            <a:ext cx="1195725" cy="13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What About the Product Domain?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00" name="Google Shape;500;p44"/>
          <p:cNvSpPr/>
          <p:nvPr/>
        </p:nvSpPr>
        <p:spPr>
          <a:xfrm>
            <a:off x="288675" y="2029750"/>
            <a:ext cx="1626600" cy="166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4"/>
          <p:cNvSpPr txBox="1"/>
          <p:nvPr/>
        </p:nvSpPr>
        <p:spPr>
          <a:xfrm>
            <a:off x="262197" y="2005903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Ubiquity</a:t>
            </a:r>
            <a:endParaRPr b="1" sz="20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201950" y="2453703"/>
            <a:ext cx="182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coverage,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long-tail use cases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assumption removal, to next cycle of inventions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609366" y="1275254"/>
            <a:ext cx="1034827" cy="618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1T</a:t>
            </a:r>
          </a:p>
        </p:txBody>
      </p:sp>
      <p:sp>
        <p:nvSpPr>
          <p:cNvPr id="504" name="Google Shape;504;p44"/>
          <p:cNvSpPr txBox="1"/>
          <p:nvPr/>
        </p:nvSpPr>
        <p:spPr>
          <a:xfrm>
            <a:off x="2526675" y="2252850"/>
            <a:ext cx="646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77C2"/>
                </a:solidFill>
                <a:latin typeface="Roboto"/>
                <a:ea typeface="Roboto"/>
                <a:cs typeface="Roboto"/>
                <a:sym typeface="Roboto"/>
              </a:rPr>
              <a:t>Can we do the same for products?</a:t>
            </a:r>
            <a:endParaRPr sz="1800">
              <a:solidFill>
                <a:srgbClr val="0077C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type="title"/>
          </p:nvPr>
        </p:nvSpPr>
        <p:spPr>
          <a:xfrm>
            <a:off x="490250" y="526350"/>
            <a:ext cx="8572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Generation #2: Text-Rich Knowledge Graphs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Optimistic Display"/>
                <a:ea typeface="Optimistic Display"/>
                <a:cs typeface="Optimistic Display"/>
                <a:sym typeface="Optimistic Display"/>
              </a:rPr>
              <a:t>About Me</a:t>
            </a:r>
            <a:r>
              <a:rPr b="1" lang="en" sz="3200">
                <a:latin typeface="Optimistic Display"/>
                <a:ea typeface="Optimistic Display"/>
                <a:cs typeface="Optimistic Display"/>
                <a:sym typeface="Optimistic Display"/>
              </a:rPr>
              <a:t> (1)</a:t>
            </a:r>
            <a:r>
              <a:rPr b="1" lang="en" sz="3200">
                <a:latin typeface="Optimistic Display"/>
                <a:ea typeface="Optimistic Display"/>
                <a:cs typeface="Optimistic Display"/>
                <a:sym typeface="Optimistic Display"/>
              </a:rPr>
              <a:t>: My                  Journey</a:t>
            </a:r>
            <a:endParaRPr b="1" sz="3200"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descr="Download free US maps" id="201" name="Google Shape;2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847" y="1034743"/>
            <a:ext cx="6452984" cy="385146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2356130" y="1431945"/>
            <a:ext cx="984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88356"/>
                </a:solidFill>
                <a:latin typeface="Trebuchet MS"/>
                <a:ea typeface="Trebuchet MS"/>
                <a:cs typeface="Trebuchet MS"/>
                <a:sym typeface="Trebuchet MS"/>
              </a:rPr>
              <a:t>PhD @ UW</a:t>
            </a:r>
            <a:endParaRPr sz="1100"/>
          </a:p>
        </p:txBody>
      </p:sp>
      <p:grpSp>
        <p:nvGrpSpPr>
          <p:cNvPr id="203" name="Google Shape;203;p28"/>
          <p:cNvGrpSpPr/>
          <p:nvPr/>
        </p:nvGrpSpPr>
        <p:grpSpPr>
          <a:xfrm>
            <a:off x="1912087" y="1453264"/>
            <a:ext cx="1453725" cy="1371600"/>
            <a:chOff x="2455939" y="2280745"/>
            <a:chExt cx="1938300" cy="1828800"/>
          </a:xfrm>
        </p:grpSpPr>
        <p:cxnSp>
          <p:nvCxnSpPr>
            <p:cNvPr id="204" name="Google Shape;204;p28"/>
            <p:cNvCxnSpPr/>
            <p:nvPr/>
          </p:nvCxnSpPr>
          <p:spPr>
            <a:xfrm flipH="1">
              <a:off x="2743196" y="2280745"/>
              <a:ext cx="304800" cy="18288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5" name="Google Shape;205;p28"/>
            <p:cNvSpPr txBox="1"/>
            <p:nvPr/>
          </p:nvSpPr>
          <p:spPr>
            <a:xfrm>
              <a:off x="2455939" y="3305443"/>
              <a:ext cx="19383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38835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Intern</a:t>
              </a:r>
              <a:br>
                <a:rPr lang="en" sz="1400">
                  <a:solidFill>
                    <a:srgbClr val="38835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1400">
                  <a:solidFill>
                    <a:srgbClr val="38835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@ Google</a:t>
              </a:r>
              <a:endParaRPr sz="1100"/>
            </a:p>
          </p:txBody>
        </p:sp>
      </p:grpSp>
      <p:grpSp>
        <p:nvGrpSpPr>
          <p:cNvPr id="206" name="Google Shape;206;p28"/>
          <p:cNvGrpSpPr/>
          <p:nvPr/>
        </p:nvGrpSpPr>
        <p:grpSpPr>
          <a:xfrm>
            <a:off x="2080233" y="1716775"/>
            <a:ext cx="5563167" cy="1108089"/>
            <a:chOff x="2680133" y="2632093"/>
            <a:chExt cx="7417557" cy="1477452"/>
          </a:xfrm>
        </p:grpSpPr>
        <p:cxnSp>
          <p:nvCxnSpPr>
            <p:cNvPr id="207" name="Google Shape;207;p28"/>
            <p:cNvCxnSpPr/>
            <p:nvPr/>
          </p:nvCxnSpPr>
          <p:spPr>
            <a:xfrm flipH="1" rot="10800000">
              <a:off x="2680133" y="3352945"/>
              <a:ext cx="6590100" cy="7566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8" name="Google Shape;208;p28"/>
            <p:cNvSpPr txBox="1"/>
            <p:nvPr/>
          </p:nvSpPr>
          <p:spPr>
            <a:xfrm>
              <a:off x="8042990" y="2632093"/>
              <a:ext cx="20547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835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Pure researcher @</a:t>
              </a:r>
              <a:r>
                <a:rPr lang="en" sz="1400">
                  <a:solidFill>
                    <a:srgbClr val="38835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AT&amp;T Labs</a:t>
              </a:r>
              <a:endParaRPr sz="1100"/>
            </a:p>
          </p:txBody>
        </p:sp>
      </p:grpSp>
      <p:grpSp>
        <p:nvGrpSpPr>
          <p:cNvPr id="209" name="Google Shape;209;p28"/>
          <p:cNvGrpSpPr/>
          <p:nvPr/>
        </p:nvGrpSpPr>
        <p:grpSpPr>
          <a:xfrm>
            <a:off x="1549188" y="2392736"/>
            <a:ext cx="5461797" cy="912256"/>
            <a:chOff x="1972074" y="3431774"/>
            <a:chExt cx="7282396" cy="1216341"/>
          </a:xfrm>
        </p:grpSpPr>
        <p:cxnSp>
          <p:nvCxnSpPr>
            <p:cNvPr id="210" name="Google Shape;210;p28"/>
            <p:cNvCxnSpPr/>
            <p:nvPr/>
          </p:nvCxnSpPr>
          <p:spPr>
            <a:xfrm flipH="1" rot="10800000">
              <a:off x="2664370" y="3431774"/>
              <a:ext cx="6590100" cy="7566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sp>
          <p:nvSpPr>
            <p:cNvPr id="211" name="Google Shape;211;p28"/>
            <p:cNvSpPr txBox="1"/>
            <p:nvPr/>
          </p:nvSpPr>
          <p:spPr>
            <a:xfrm>
              <a:off x="1972074" y="4268615"/>
              <a:ext cx="20250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38835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Google</a:t>
              </a:r>
              <a:endParaRPr sz="1100"/>
            </a:p>
          </p:txBody>
        </p:sp>
      </p:grpSp>
      <p:grpSp>
        <p:nvGrpSpPr>
          <p:cNvPr id="212" name="Google Shape;212;p28"/>
          <p:cNvGrpSpPr/>
          <p:nvPr/>
        </p:nvGrpSpPr>
        <p:grpSpPr>
          <a:xfrm>
            <a:off x="1147472" y="1339875"/>
            <a:ext cx="1213875" cy="1469306"/>
            <a:chOff x="1538052" y="2129559"/>
            <a:chExt cx="1618500" cy="1959075"/>
          </a:xfrm>
        </p:grpSpPr>
        <p:cxnSp>
          <p:nvCxnSpPr>
            <p:cNvPr id="213" name="Google Shape;213;p28"/>
            <p:cNvCxnSpPr/>
            <p:nvPr/>
          </p:nvCxnSpPr>
          <p:spPr>
            <a:xfrm flipH="1">
              <a:off x="2669627" y="2259834"/>
              <a:ext cx="304800" cy="182880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sp>
          <p:nvSpPr>
            <p:cNvPr id="214" name="Google Shape;214;p28"/>
            <p:cNvSpPr txBox="1"/>
            <p:nvPr/>
          </p:nvSpPr>
          <p:spPr>
            <a:xfrm>
              <a:off x="1538052" y="2129559"/>
              <a:ext cx="16185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388356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Amazon</a:t>
              </a:r>
              <a:endParaRPr>
                <a:solidFill>
                  <a:srgbClr val="388356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15" name="Google Shape;215;p28"/>
          <p:cNvSpPr txBox="1"/>
          <p:nvPr/>
        </p:nvSpPr>
        <p:spPr>
          <a:xfrm>
            <a:off x="235105" y="1524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8356"/>
                </a:solidFill>
                <a:latin typeface="Trebuchet MS"/>
                <a:ea typeface="Trebuchet MS"/>
                <a:cs typeface="Trebuchet MS"/>
                <a:sym typeface="Trebuchet MS"/>
              </a:rPr>
              <a:t>Meta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370" y="236857"/>
            <a:ext cx="1229674" cy="820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00" y="996225"/>
            <a:ext cx="4551784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6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Text-Rich KG Example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16" name="Google Shape;516;p46"/>
          <p:cNvSpPr/>
          <p:nvPr/>
        </p:nvSpPr>
        <p:spPr>
          <a:xfrm>
            <a:off x="5714641" y="1514639"/>
            <a:ext cx="1327500" cy="468600"/>
          </a:xfrm>
          <a:prstGeom prst="wedgeRectCallout">
            <a:avLst>
              <a:gd fmla="val -127898" name="adj1"/>
              <a:gd fmla="val 71965" name="adj2"/>
            </a:avLst>
          </a:prstGeom>
          <a:solidFill>
            <a:srgbClr val="E38310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Taxonomy</a:t>
            </a:r>
            <a:endParaRPr sz="1300"/>
          </a:p>
        </p:txBody>
      </p:sp>
      <p:sp>
        <p:nvSpPr>
          <p:cNvPr id="517" name="Google Shape;517;p46"/>
          <p:cNvSpPr txBox="1"/>
          <p:nvPr/>
        </p:nvSpPr>
        <p:spPr>
          <a:xfrm>
            <a:off x="5714650" y="2910250"/>
            <a:ext cx="326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Other domains: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Bioinformatics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Health, Geography,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Local business,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Events, etc.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Text-Rich KGs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523" name="Google Shape;523;p47"/>
          <p:cNvSpPr txBox="1"/>
          <p:nvPr>
            <p:ph idx="1" type="body"/>
          </p:nvPr>
        </p:nvSpPr>
        <p:spPr>
          <a:xfrm>
            <a:off x="5403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3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Characteristics of Text-Rich KGs</a:t>
            </a:r>
            <a:endParaRPr b="1" sz="23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Ontology (types, relationships) very complex with overlaps and ambiguities; 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E.g., millions of product types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Attribute values are oftentimes texts, with overlaps and ambiguities</a:t>
            </a:r>
            <a:b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E.g., “Coffee” vs “Cappuccino” as icecream flavors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Entities may not be named-entities, such as products</a:t>
            </a:r>
            <a:b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E.g., “Onus 2 Colors Highlighter Stick, Shimmer Cream Powder Waterproof Light Face Cosmetics, creamy Self Sharpening Crayon STick Highlighter” vs. “Xin Luna Dong”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3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3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Seed Crazy Idea </a:t>
            </a:r>
            <a:br>
              <a:rPr b="1" lang="en" sz="23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3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Mining structure and modeling ambiguity from text sources</a:t>
            </a:r>
            <a:endParaRPr sz="26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399" y="1349221"/>
            <a:ext cx="4848156" cy="338816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8"/>
          <p:cNvSpPr txBox="1"/>
          <p:nvPr>
            <p:ph type="title"/>
          </p:nvPr>
        </p:nvSpPr>
        <p:spPr>
          <a:xfrm>
            <a:off x="877421" y="214952"/>
            <a:ext cx="8167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en" sz="3300"/>
              <a:t>Use Case I: Providing Information</a:t>
            </a:r>
            <a:endParaRPr/>
          </a:p>
        </p:txBody>
      </p:sp>
      <p:pic>
        <p:nvPicPr>
          <p:cNvPr id="531" name="Google Shape;53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88660" y="168751"/>
            <a:ext cx="1056668" cy="581167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8"/>
          <p:cNvSpPr/>
          <p:nvPr/>
        </p:nvSpPr>
        <p:spPr>
          <a:xfrm>
            <a:off x="4860495" y="1373672"/>
            <a:ext cx="2189100" cy="1914000"/>
          </a:xfrm>
          <a:prstGeom prst="rect">
            <a:avLst/>
          </a:prstGeom>
          <a:noFill/>
          <a:ln cap="flat" cmpd="sng" w="38100">
            <a:solidFill>
              <a:srgbClr val="FF9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 txBox="1"/>
          <p:nvPr>
            <p:ph type="title"/>
          </p:nvPr>
        </p:nvSpPr>
        <p:spPr>
          <a:xfrm>
            <a:off x="877421" y="214952"/>
            <a:ext cx="8167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en" sz="3300"/>
              <a:t>Use Case II: Providing Choices</a:t>
            </a:r>
            <a:endParaRPr/>
          </a:p>
        </p:txBody>
      </p:sp>
      <p:pic>
        <p:nvPicPr>
          <p:cNvPr id="539" name="Google Shape;5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660" y="168751"/>
            <a:ext cx="1056668" cy="5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9825" y="1340800"/>
            <a:ext cx="1960643" cy="3390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9"/>
          <p:cNvPicPr preferRelativeResize="0"/>
          <p:nvPr/>
        </p:nvPicPr>
        <p:blipFill rotWithShape="1">
          <a:blip r:embed="rId5">
            <a:alphaModFix/>
          </a:blip>
          <a:srcRect b="1068" l="0" r="0" t="0"/>
          <a:stretch/>
        </p:blipFill>
        <p:spPr>
          <a:xfrm>
            <a:off x="4471290" y="1349221"/>
            <a:ext cx="1979907" cy="338200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9"/>
          <p:cNvSpPr/>
          <p:nvPr/>
        </p:nvSpPr>
        <p:spPr>
          <a:xfrm>
            <a:off x="2451306" y="2975576"/>
            <a:ext cx="1850100" cy="1139100"/>
          </a:xfrm>
          <a:prstGeom prst="rect">
            <a:avLst/>
          </a:prstGeom>
          <a:noFill/>
          <a:ln cap="flat" cmpd="sng" w="38100">
            <a:solidFill>
              <a:srgbClr val="FF9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496438" y="2990643"/>
            <a:ext cx="1878900" cy="1447800"/>
          </a:xfrm>
          <a:prstGeom prst="rect">
            <a:avLst/>
          </a:prstGeom>
          <a:noFill/>
          <a:ln cap="flat" cmpd="sng" w="38100">
            <a:solidFill>
              <a:srgbClr val="FF9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 txBox="1"/>
          <p:nvPr>
            <p:ph type="title"/>
          </p:nvPr>
        </p:nvSpPr>
        <p:spPr>
          <a:xfrm>
            <a:off x="877421" y="214952"/>
            <a:ext cx="8167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en" sz="3300"/>
              <a:t>Use Case III: Improving Search</a:t>
            </a:r>
            <a:endParaRPr/>
          </a:p>
        </p:txBody>
      </p:sp>
      <p:pic>
        <p:nvPicPr>
          <p:cNvPr id="550" name="Google Shape;55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660" y="168751"/>
            <a:ext cx="1056668" cy="5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1247" y="1612048"/>
            <a:ext cx="6569912" cy="26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7503" y="1984736"/>
            <a:ext cx="6762752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 txBox="1"/>
          <p:nvPr>
            <p:ph type="title"/>
          </p:nvPr>
        </p:nvSpPr>
        <p:spPr>
          <a:xfrm>
            <a:off x="877421" y="214952"/>
            <a:ext cx="8167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en" sz="3300"/>
              <a:t>Use Case III: Improving Search</a:t>
            </a:r>
            <a:endParaRPr/>
          </a:p>
        </p:txBody>
      </p:sp>
      <p:pic>
        <p:nvPicPr>
          <p:cNvPr id="559" name="Google Shape;5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660" y="168751"/>
            <a:ext cx="1056668" cy="5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1247" y="1612048"/>
            <a:ext cx="6569912" cy="26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7503" y="1984736"/>
            <a:ext cx="6762752" cy="233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1462365" y="1985734"/>
            <a:ext cx="1218466" cy="2382075"/>
            <a:chOff x="1876670" y="2954882"/>
            <a:chExt cx="1624622" cy="3176100"/>
          </a:xfrm>
        </p:grpSpPr>
        <p:cxnSp>
          <p:nvCxnSpPr>
            <p:cNvPr id="563" name="Google Shape;563;p51"/>
            <p:cNvCxnSpPr/>
            <p:nvPr/>
          </p:nvCxnSpPr>
          <p:spPr>
            <a:xfrm>
              <a:off x="1876670" y="2954882"/>
              <a:ext cx="1624500" cy="31647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4" name="Google Shape;564;p51"/>
            <p:cNvCxnSpPr/>
            <p:nvPr/>
          </p:nvCxnSpPr>
          <p:spPr>
            <a:xfrm flipH="1">
              <a:off x="1876792" y="2954882"/>
              <a:ext cx="1624500" cy="31761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65" name="Google Shape;565;p51"/>
          <p:cNvGrpSpPr/>
          <p:nvPr/>
        </p:nvGrpSpPr>
        <p:grpSpPr>
          <a:xfrm>
            <a:off x="6877555" y="2034115"/>
            <a:ext cx="1218467" cy="2382075"/>
            <a:chOff x="1876670" y="2954882"/>
            <a:chExt cx="1624622" cy="3176100"/>
          </a:xfrm>
        </p:grpSpPr>
        <p:cxnSp>
          <p:nvCxnSpPr>
            <p:cNvPr id="566" name="Google Shape;566;p51"/>
            <p:cNvCxnSpPr/>
            <p:nvPr/>
          </p:nvCxnSpPr>
          <p:spPr>
            <a:xfrm>
              <a:off x="1876670" y="2954882"/>
              <a:ext cx="1624500" cy="31647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7" name="Google Shape;567;p51"/>
            <p:cNvCxnSpPr/>
            <p:nvPr/>
          </p:nvCxnSpPr>
          <p:spPr>
            <a:xfrm flipH="1">
              <a:off x="1876792" y="2954882"/>
              <a:ext cx="1624500" cy="31761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/>
          <p:nvPr>
            <p:ph type="title"/>
          </p:nvPr>
        </p:nvSpPr>
        <p:spPr>
          <a:xfrm>
            <a:off x="877421" y="214952"/>
            <a:ext cx="8167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en" sz="3300"/>
              <a:t>Use Case III: Improving Search</a:t>
            </a:r>
            <a:endParaRPr/>
          </a:p>
        </p:txBody>
      </p:sp>
      <p:pic>
        <p:nvPicPr>
          <p:cNvPr id="574" name="Google Shape;57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660" y="168751"/>
            <a:ext cx="1056668" cy="5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1247" y="1612048"/>
            <a:ext cx="6569912" cy="26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7503" y="1979252"/>
            <a:ext cx="6762752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7503" y="1960202"/>
            <a:ext cx="1304925" cy="237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43061" y="1960202"/>
            <a:ext cx="1276350" cy="237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3"/>
          <p:cNvSpPr txBox="1"/>
          <p:nvPr>
            <p:ph type="title"/>
          </p:nvPr>
        </p:nvSpPr>
        <p:spPr>
          <a:xfrm>
            <a:off x="878306" y="211704"/>
            <a:ext cx="81465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en" sz="3300"/>
              <a:t>Use Case I</a:t>
            </a:r>
            <a:r>
              <a:rPr lang="en" sz="3300"/>
              <a:t>V</a:t>
            </a:r>
            <a:r>
              <a:rPr lang="en" sz="3300"/>
              <a:t>: Improving Recommendation</a:t>
            </a:r>
            <a:endParaRPr/>
          </a:p>
        </p:txBody>
      </p:sp>
      <p:pic>
        <p:nvPicPr>
          <p:cNvPr id="584" name="Google Shape;5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9585" y="1477261"/>
            <a:ext cx="4399596" cy="3666238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CONFIDENTIAL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Do We Need Different Techniques?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591" name="Google Shape;5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0" cy="31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4"/>
          <p:cNvSpPr/>
          <p:nvPr/>
        </p:nvSpPr>
        <p:spPr>
          <a:xfrm>
            <a:off x="6488225" y="1991825"/>
            <a:ext cx="2197500" cy="13233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4"/>
          <p:cNvSpPr txBox="1"/>
          <p:nvPr/>
        </p:nvSpPr>
        <p:spPr>
          <a:xfrm>
            <a:off x="704700" y="4335700"/>
            <a:ext cx="75138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Different challenges: </a:t>
            </a: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nstructured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oisy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product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 txBox="1"/>
          <p:nvPr>
            <p:ph type="title"/>
          </p:nvPr>
        </p:nvSpPr>
        <p:spPr>
          <a:xfrm>
            <a:off x="558125" y="138750"/>
            <a:ext cx="84873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" sz="3000"/>
              <a:t>AutoKnow: Self-Driving Product Knowledge Collection</a:t>
            </a:r>
            <a:endParaRPr/>
          </a:p>
        </p:txBody>
      </p:sp>
      <p:pic>
        <p:nvPicPr>
          <p:cNvPr id="600" name="Google Shape;6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660" y="168751"/>
            <a:ext cx="1056668" cy="58116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5"/>
          <p:cNvSpPr/>
          <p:nvPr/>
        </p:nvSpPr>
        <p:spPr>
          <a:xfrm>
            <a:off x="5075736" y="1436963"/>
            <a:ext cx="3806400" cy="325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2" name="Google Shape;602;p55"/>
          <p:cNvGraphicFramePr/>
          <p:nvPr/>
        </p:nvGraphicFramePr>
        <p:xfrm>
          <a:off x="362846" y="33342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{C95977A3-5B35-471D-AD72-9C8D4A2BF9C5}</a:tableStyleId>
              </a:tblPr>
              <a:tblGrid>
                <a:gridCol w="872975"/>
                <a:gridCol w="648800"/>
                <a:gridCol w="760900"/>
                <a:gridCol w="760900"/>
              </a:tblGrid>
              <a:tr h="37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Product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Flavor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Color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Product 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Snacks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400" u="none" cap="none" strike="noStrike">
                          <a:solidFill>
                            <a:srgbClr val="FF0000"/>
                          </a:solidFill>
                        </a:rPr>
                        <a:t>Cherry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Product 2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Candy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Product 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Candy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00B050"/>
                          </a:solidFill>
                        </a:rPr>
                        <a:t>Choc.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00B050"/>
                          </a:solidFill>
                        </a:rPr>
                        <a:t>Gold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603" name="Google Shape;603;p55"/>
          <p:cNvSpPr/>
          <p:nvPr/>
        </p:nvSpPr>
        <p:spPr>
          <a:xfrm>
            <a:off x="3676254" y="2873934"/>
            <a:ext cx="1131900" cy="5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381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AutoKnow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5"/>
          <p:cNvSpPr/>
          <p:nvPr/>
        </p:nvSpPr>
        <p:spPr>
          <a:xfrm>
            <a:off x="2338987" y="2639336"/>
            <a:ext cx="1139300" cy="605901"/>
          </a:xfrm>
          <a:prstGeom prst="flowChartMagneticDisk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logs</a:t>
            </a:r>
            <a:endParaRPr sz="1100"/>
          </a:p>
        </p:txBody>
      </p:sp>
      <p:sp>
        <p:nvSpPr>
          <p:cNvPr id="605" name="Google Shape;605;p55"/>
          <p:cNvSpPr/>
          <p:nvPr/>
        </p:nvSpPr>
        <p:spPr>
          <a:xfrm>
            <a:off x="989267" y="1700477"/>
            <a:ext cx="9582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Grocery</a:t>
            </a:r>
            <a:endParaRPr sz="1100"/>
          </a:p>
        </p:txBody>
      </p:sp>
      <p:sp>
        <p:nvSpPr>
          <p:cNvPr id="606" name="Google Shape;606;p55"/>
          <p:cNvSpPr/>
          <p:nvPr/>
        </p:nvSpPr>
        <p:spPr>
          <a:xfrm>
            <a:off x="597540" y="1427872"/>
            <a:ext cx="1934172" cy="1757808"/>
          </a:xfrm>
          <a:prstGeom prst="cloud">
            <a:avLst/>
          </a:prstGeom>
          <a:noFill/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5"/>
          <p:cNvSpPr/>
          <p:nvPr/>
        </p:nvSpPr>
        <p:spPr>
          <a:xfrm>
            <a:off x="625379" y="2136979"/>
            <a:ext cx="8556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Snacks</a:t>
            </a:r>
            <a:endParaRPr sz="1100"/>
          </a:p>
        </p:txBody>
      </p:sp>
      <p:sp>
        <p:nvSpPr>
          <p:cNvPr id="608" name="Google Shape;608;p55"/>
          <p:cNvSpPr/>
          <p:nvPr/>
        </p:nvSpPr>
        <p:spPr>
          <a:xfrm>
            <a:off x="1579636" y="2126993"/>
            <a:ext cx="8286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Drinks</a:t>
            </a:r>
            <a:endParaRPr sz="1100"/>
          </a:p>
        </p:txBody>
      </p:sp>
      <p:sp>
        <p:nvSpPr>
          <p:cNvPr id="609" name="Google Shape;609;p55"/>
          <p:cNvSpPr/>
          <p:nvPr/>
        </p:nvSpPr>
        <p:spPr>
          <a:xfrm>
            <a:off x="989276" y="2606275"/>
            <a:ext cx="8679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Candy</a:t>
            </a:r>
            <a:endParaRPr sz="1100"/>
          </a:p>
        </p:txBody>
      </p:sp>
      <p:cxnSp>
        <p:nvCxnSpPr>
          <p:cNvPr id="610" name="Google Shape;610;p55"/>
          <p:cNvCxnSpPr>
            <a:stCxn id="605" idx="3"/>
            <a:endCxn id="607" idx="0"/>
          </p:cNvCxnSpPr>
          <p:nvPr/>
        </p:nvCxnSpPr>
        <p:spPr>
          <a:xfrm flipH="1">
            <a:off x="1053092" y="1961920"/>
            <a:ext cx="76500" cy="175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1" name="Google Shape;611;p55"/>
          <p:cNvCxnSpPr>
            <a:stCxn id="605" idx="5"/>
          </p:cNvCxnSpPr>
          <p:nvPr/>
        </p:nvCxnSpPr>
        <p:spPr>
          <a:xfrm>
            <a:off x="1807142" y="1961920"/>
            <a:ext cx="90600" cy="175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2" name="Google Shape;612;p55"/>
          <p:cNvCxnSpPr>
            <a:stCxn id="607" idx="4"/>
            <a:endCxn id="609" idx="1"/>
          </p:cNvCxnSpPr>
          <p:nvPr/>
        </p:nvCxnSpPr>
        <p:spPr>
          <a:xfrm>
            <a:off x="1053179" y="2443279"/>
            <a:ext cx="63300" cy="207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3" name="Google Shape;613;p55"/>
          <p:cNvSpPr txBox="1"/>
          <p:nvPr/>
        </p:nvSpPr>
        <p:spPr>
          <a:xfrm>
            <a:off x="5186118" y="1543423"/>
            <a:ext cx="756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KG</a:t>
            </a:r>
            <a:endParaRPr sz="1100"/>
          </a:p>
        </p:txBody>
      </p:sp>
      <p:sp>
        <p:nvSpPr>
          <p:cNvPr id="614" name="Google Shape;614;p55"/>
          <p:cNvSpPr/>
          <p:nvPr/>
        </p:nvSpPr>
        <p:spPr>
          <a:xfrm>
            <a:off x="6819187" y="1729470"/>
            <a:ext cx="9633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Grocery</a:t>
            </a:r>
            <a:endParaRPr sz="1100"/>
          </a:p>
        </p:txBody>
      </p:sp>
      <p:sp>
        <p:nvSpPr>
          <p:cNvPr id="615" name="Google Shape;615;p55"/>
          <p:cNvSpPr/>
          <p:nvPr/>
        </p:nvSpPr>
        <p:spPr>
          <a:xfrm>
            <a:off x="5564109" y="1536378"/>
            <a:ext cx="2797632" cy="1757808"/>
          </a:xfrm>
          <a:prstGeom prst="cloud">
            <a:avLst/>
          </a:prstGeom>
          <a:noFill/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5"/>
          <p:cNvSpPr/>
          <p:nvPr/>
        </p:nvSpPr>
        <p:spPr>
          <a:xfrm>
            <a:off x="6450504" y="2245484"/>
            <a:ext cx="8604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Snacks</a:t>
            </a:r>
            <a:endParaRPr sz="1100"/>
          </a:p>
        </p:txBody>
      </p:sp>
      <p:sp>
        <p:nvSpPr>
          <p:cNvPr id="617" name="Google Shape;617;p55"/>
          <p:cNvSpPr/>
          <p:nvPr/>
        </p:nvSpPr>
        <p:spPr>
          <a:xfrm>
            <a:off x="7409555" y="2235498"/>
            <a:ext cx="8412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Drinks</a:t>
            </a:r>
            <a:endParaRPr sz="1100"/>
          </a:p>
        </p:txBody>
      </p:sp>
      <p:sp>
        <p:nvSpPr>
          <p:cNvPr id="618" name="Google Shape;618;p55"/>
          <p:cNvSpPr/>
          <p:nvPr/>
        </p:nvSpPr>
        <p:spPr>
          <a:xfrm>
            <a:off x="6819174" y="2714786"/>
            <a:ext cx="8286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Candy</a:t>
            </a:r>
            <a:endParaRPr sz="1100"/>
          </a:p>
        </p:txBody>
      </p:sp>
      <p:cxnSp>
        <p:nvCxnSpPr>
          <p:cNvPr id="619" name="Google Shape;619;p55"/>
          <p:cNvCxnSpPr>
            <a:stCxn id="614" idx="3"/>
            <a:endCxn id="616" idx="0"/>
          </p:cNvCxnSpPr>
          <p:nvPr/>
        </p:nvCxnSpPr>
        <p:spPr>
          <a:xfrm flipH="1">
            <a:off x="6880759" y="1990913"/>
            <a:ext cx="79500" cy="254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0" name="Google Shape;620;p55"/>
          <p:cNvCxnSpPr/>
          <p:nvPr/>
        </p:nvCxnSpPr>
        <p:spPr>
          <a:xfrm>
            <a:off x="7539081" y="2013319"/>
            <a:ext cx="107700" cy="232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55"/>
          <p:cNvCxnSpPr/>
          <p:nvPr/>
        </p:nvCxnSpPr>
        <p:spPr>
          <a:xfrm>
            <a:off x="7017207" y="2530166"/>
            <a:ext cx="54900" cy="190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2" name="Google Shape;622;p55"/>
          <p:cNvSpPr/>
          <p:nvPr/>
        </p:nvSpPr>
        <p:spPr>
          <a:xfrm>
            <a:off x="5802172" y="2649813"/>
            <a:ext cx="947400" cy="306300"/>
          </a:xfrm>
          <a:prstGeom prst="ellipse">
            <a:avLst/>
          </a:prstGeom>
          <a:solidFill>
            <a:srgbClr val="A39B4E"/>
          </a:solidFill>
          <a:ln cap="flat" cmpd="sng" w="15875">
            <a:solidFill>
              <a:srgbClr val="6F7B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Pretzels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3" name="Google Shape;623;p55"/>
          <p:cNvCxnSpPr>
            <a:stCxn id="616" idx="3"/>
          </p:cNvCxnSpPr>
          <p:nvPr/>
        </p:nvCxnSpPr>
        <p:spPr>
          <a:xfrm flipH="1">
            <a:off x="6488307" y="2506928"/>
            <a:ext cx="88200" cy="176400"/>
          </a:xfrm>
          <a:prstGeom prst="straightConnector1">
            <a:avLst/>
          </a:prstGeom>
          <a:noFill/>
          <a:ln cap="flat" cmpd="sng" w="19050">
            <a:solidFill>
              <a:srgbClr val="6F7B6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55"/>
          <p:cNvSpPr txBox="1"/>
          <p:nvPr/>
        </p:nvSpPr>
        <p:spPr>
          <a:xfrm>
            <a:off x="54251" y="3016281"/>
            <a:ext cx="98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Catalog</a:t>
            </a:r>
            <a:endParaRPr sz="1100"/>
          </a:p>
        </p:txBody>
      </p:sp>
      <p:sp>
        <p:nvSpPr>
          <p:cNvPr id="625" name="Google Shape;625;p55"/>
          <p:cNvSpPr txBox="1"/>
          <p:nvPr/>
        </p:nvSpPr>
        <p:spPr>
          <a:xfrm>
            <a:off x="144153" y="1358362"/>
            <a:ext cx="98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Taxonomy</a:t>
            </a:r>
            <a:endParaRPr sz="1100"/>
          </a:p>
        </p:txBody>
      </p:sp>
      <p:sp>
        <p:nvSpPr>
          <p:cNvPr id="626" name="Google Shape;626;p55"/>
          <p:cNvSpPr/>
          <p:nvPr/>
        </p:nvSpPr>
        <p:spPr>
          <a:xfrm>
            <a:off x="5423612" y="3399896"/>
            <a:ext cx="10041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Prod. 1</a:t>
            </a:r>
            <a:endParaRPr sz="1100"/>
          </a:p>
        </p:txBody>
      </p:sp>
      <p:sp>
        <p:nvSpPr>
          <p:cNvPr id="627" name="Google Shape;627;p55"/>
          <p:cNvSpPr/>
          <p:nvPr/>
        </p:nvSpPr>
        <p:spPr>
          <a:xfrm>
            <a:off x="6488291" y="3396833"/>
            <a:ext cx="10005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Prod. 2</a:t>
            </a:r>
            <a:endParaRPr sz="1100"/>
          </a:p>
        </p:txBody>
      </p:sp>
      <p:sp>
        <p:nvSpPr>
          <p:cNvPr id="628" name="Google Shape;628;p55"/>
          <p:cNvSpPr/>
          <p:nvPr/>
        </p:nvSpPr>
        <p:spPr>
          <a:xfrm>
            <a:off x="7825073" y="4093796"/>
            <a:ext cx="9321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Gold</a:t>
            </a:r>
            <a:endParaRPr sz="1100"/>
          </a:p>
        </p:txBody>
      </p:sp>
      <p:cxnSp>
        <p:nvCxnSpPr>
          <p:cNvPr id="629" name="Google Shape;629;p55"/>
          <p:cNvCxnSpPr>
            <a:stCxn id="627" idx="4"/>
          </p:cNvCxnSpPr>
          <p:nvPr/>
        </p:nvCxnSpPr>
        <p:spPr>
          <a:xfrm>
            <a:off x="6988541" y="3782933"/>
            <a:ext cx="60600" cy="329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0" name="Google Shape;630;p55"/>
          <p:cNvSpPr txBox="1"/>
          <p:nvPr/>
        </p:nvSpPr>
        <p:spPr>
          <a:xfrm>
            <a:off x="8089008" y="3738305"/>
            <a:ext cx="632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endParaRPr sz="1100"/>
          </a:p>
        </p:txBody>
      </p:sp>
      <p:sp>
        <p:nvSpPr>
          <p:cNvPr id="631" name="Google Shape;631;p55"/>
          <p:cNvSpPr/>
          <p:nvPr/>
        </p:nvSpPr>
        <p:spPr>
          <a:xfrm>
            <a:off x="7555513" y="3402866"/>
            <a:ext cx="9966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Prod. 3</a:t>
            </a:r>
            <a:endParaRPr sz="1100"/>
          </a:p>
        </p:txBody>
      </p:sp>
      <p:sp>
        <p:nvSpPr>
          <p:cNvPr id="632" name="Google Shape;632;p55"/>
          <p:cNvSpPr/>
          <p:nvPr/>
        </p:nvSpPr>
        <p:spPr>
          <a:xfrm>
            <a:off x="6773370" y="4106660"/>
            <a:ext cx="9321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Choc</a:t>
            </a:r>
            <a:endParaRPr sz="1100"/>
          </a:p>
        </p:txBody>
      </p:sp>
      <p:sp>
        <p:nvSpPr>
          <p:cNvPr id="633" name="Google Shape;633;p55"/>
          <p:cNvSpPr/>
          <p:nvPr/>
        </p:nvSpPr>
        <p:spPr>
          <a:xfrm>
            <a:off x="5169200" y="4110500"/>
            <a:ext cx="12585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Chocolate</a:t>
            </a:r>
            <a:endParaRPr sz="1000"/>
          </a:p>
        </p:txBody>
      </p:sp>
      <p:sp>
        <p:nvSpPr>
          <p:cNvPr id="634" name="Google Shape;634;p55"/>
          <p:cNvSpPr txBox="1"/>
          <p:nvPr/>
        </p:nvSpPr>
        <p:spPr>
          <a:xfrm>
            <a:off x="6207969" y="4340866"/>
            <a:ext cx="867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synonym</a:t>
            </a:r>
            <a:endParaRPr sz="1100"/>
          </a:p>
        </p:txBody>
      </p:sp>
      <p:cxnSp>
        <p:nvCxnSpPr>
          <p:cNvPr id="635" name="Google Shape;635;p55"/>
          <p:cNvCxnSpPr>
            <a:stCxn id="633" idx="6"/>
            <a:endCxn id="632" idx="2"/>
          </p:cNvCxnSpPr>
          <p:nvPr/>
        </p:nvCxnSpPr>
        <p:spPr>
          <a:xfrm flipH="1" rot="10800000">
            <a:off x="6427700" y="4299650"/>
            <a:ext cx="345600" cy="3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36" name="Google Shape;636;p55"/>
          <p:cNvSpPr txBox="1"/>
          <p:nvPr/>
        </p:nvSpPr>
        <p:spPr>
          <a:xfrm>
            <a:off x="5871746" y="3809778"/>
            <a:ext cx="632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flavor</a:t>
            </a:r>
            <a:endParaRPr sz="1100"/>
          </a:p>
        </p:txBody>
      </p:sp>
      <p:sp>
        <p:nvSpPr>
          <p:cNvPr id="637" name="Google Shape;637;p55"/>
          <p:cNvSpPr txBox="1"/>
          <p:nvPr/>
        </p:nvSpPr>
        <p:spPr>
          <a:xfrm>
            <a:off x="7109788" y="3758002"/>
            <a:ext cx="632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flavor</a:t>
            </a:r>
            <a:endParaRPr sz="1100"/>
          </a:p>
        </p:txBody>
      </p:sp>
      <p:cxnSp>
        <p:nvCxnSpPr>
          <p:cNvPr id="638" name="Google Shape;638;p55"/>
          <p:cNvCxnSpPr>
            <a:stCxn id="631" idx="3"/>
          </p:cNvCxnSpPr>
          <p:nvPr/>
        </p:nvCxnSpPr>
        <p:spPr>
          <a:xfrm flipH="1">
            <a:off x="7471661" y="3732423"/>
            <a:ext cx="229800" cy="379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9" name="Google Shape;639;p55"/>
          <p:cNvCxnSpPr>
            <a:endCxn id="622" idx="4"/>
          </p:cNvCxnSpPr>
          <p:nvPr/>
        </p:nvCxnSpPr>
        <p:spPr>
          <a:xfrm flipH="1" rot="10800000">
            <a:off x="6054173" y="2956113"/>
            <a:ext cx="221700" cy="443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0" name="Google Shape;640;p55"/>
          <p:cNvSpPr txBox="1"/>
          <p:nvPr/>
        </p:nvSpPr>
        <p:spPr>
          <a:xfrm>
            <a:off x="5294405" y="3107842"/>
            <a:ext cx="801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hasType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1" name="Google Shape;641;p55"/>
          <p:cNvCxnSpPr>
            <a:stCxn id="627" idx="0"/>
          </p:cNvCxnSpPr>
          <p:nvPr/>
        </p:nvCxnSpPr>
        <p:spPr>
          <a:xfrm flipH="1" rot="10800000">
            <a:off x="6988541" y="3021233"/>
            <a:ext cx="60600" cy="375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2" name="Google Shape;642;p55"/>
          <p:cNvCxnSpPr>
            <a:stCxn id="631" idx="1"/>
            <a:endCxn id="618" idx="5"/>
          </p:cNvCxnSpPr>
          <p:nvPr/>
        </p:nvCxnSpPr>
        <p:spPr>
          <a:xfrm rot="10800000">
            <a:off x="7526561" y="2976109"/>
            <a:ext cx="174900" cy="483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3" name="Google Shape;643;p55"/>
          <p:cNvCxnSpPr>
            <a:stCxn id="626" idx="4"/>
            <a:endCxn id="633" idx="0"/>
          </p:cNvCxnSpPr>
          <p:nvPr/>
        </p:nvCxnSpPr>
        <p:spPr>
          <a:xfrm flipH="1">
            <a:off x="5798462" y="3785996"/>
            <a:ext cx="127200" cy="324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4" name="Google Shape;644;p55"/>
          <p:cNvCxnSpPr>
            <a:stCxn id="631" idx="4"/>
            <a:endCxn id="628" idx="0"/>
          </p:cNvCxnSpPr>
          <p:nvPr/>
        </p:nvCxnSpPr>
        <p:spPr>
          <a:xfrm>
            <a:off x="8053813" y="3788966"/>
            <a:ext cx="237300" cy="304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5" name="Google Shape;645;p55"/>
          <p:cNvSpPr txBox="1"/>
          <p:nvPr/>
        </p:nvSpPr>
        <p:spPr>
          <a:xfrm>
            <a:off x="770875" y="4834225"/>
            <a:ext cx="8056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Dong et al., AutoKnow: Self-driving knowledge collection for products of thousands of types, SigKDD, 2020.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Optimistic Display"/>
                <a:ea typeface="Optimistic Display"/>
                <a:cs typeface="Optimistic Display"/>
                <a:sym typeface="Optimistic Display"/>
              </a:rPr>
              <a:t>About Me</a:t>
            </a:r>
            <a:r>
              <a:rPr b="1" lang="en" sz="3200">
                <a:latin typeface="Optimistic Display"/>
                <a:ea typeface="Optimistic Display"/>
                <a:cs typeface="Optimistic Display"/>
                <a:sym typeface="Optimistic Display"/>
              </a:rPr>
              <a:t> (1)</a:t>
            </a:r>
            <a:r>
              <a:rPr b="1" lang="en" sz="3200">
                <a:latin typeface="Optimistic Display"/>
                <a:ea typeface="Optimistic Display"/>
                <a:cs typeface="Optimistic Display"/>
                <a:sym typeface="Optimistic Display"/>
              </a:rPr>
              <a:t>: KGs in My Journey</a:t>
            </a:r>
            <a:endParaRPr b="1" sz="3200"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descr="Download free US maps" id="222" name="Google Shape;2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847" y="1034743"/>
            <a:ext cx="6452984" cy="3851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9"/>
          <p:cNvCxnSpPr/>
          <p:nvPr/>
        </p:nvCxnSpPr>
        <p:spPr>
          <a:xfrm flipH="1">
            <a:off x="2127530" y="1453264"/>
            <a:ext cx="228600" cy="13716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" name="Google Shape;224;p29"/>
          <p:cNvCxnSpPr/>
          <p:nvPr/>
        </p:nvCxnSpPr>
        <p:spPr>
          <a:xfrm flipH="1" rot="10800000">
            <a:off x="2080233" y="2257564"/>
            <a:ext cx="4942500" cy="567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29"/>
          <p:cNvCxnSpPr/>
          <p:nvPr/>
        </p:nvCxnSpPr>
        <p:spPr>
          <a:xfrm flipH="1" rot="10800000">
            <a:off x="2068410" y="2392886"/>
            <a:ext cx="4942500" cy="567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226" name="Google Shape;226;p29"/>
          <p:cNvCxnSpPr/>
          <p:nvPr/>
        </p:nvCxnSpPr>
        <p:spPr>
          <a:xfrm flipH="1">
            <a:off x="1996153" y="1437581"/>
            <a:ext cx="228600" cy="13716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227" name="Google Shape;227;p29"/>
          <p:cNvSpPr txBox="1"/>
          <p:nvPr/>
        </p:nvSpPr>
        <p:spPr>
          <a:xfrm>
            <a:off x="2442550" y="1395250"/>
            <a:ext cx="179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Personal KGs</a:t>
            </a:r>
            <a:endParaRPr b="1" sz="16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1528150" y="2995450"/>
            <a:ext cx="209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Google KGs</a:t>
            </a:r>
            <a:endParaRPr b="1" sz="16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689950" y="1319050"/>
            <a:ext cx="151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Amazon Product KGs</a:t>
            </a:r>
            <a:endParaRPr b="1" sz="16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8660" y="168751"/>
            <a:ext cx="1056668" cy="5811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2" name="Google Shape;652;p56"/>
          <p:cNvGraphicFramePr/>
          <p:nvPr/>
        </p:nvGraphicFramePr>
        <p:xfrm>
          <a:off x="362846" y="33342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{C95977A3-5B35-471D-AD72-9C8D4A2BF9C5}</a:tableStyleId>
              </a:tblPr>
              <a:tblGrid>
                <a:gridCol w="872975"/>
                <a:gridCol w="648800"/>
                <a:gridCol w="760900"/>
                <a:gridCol w="760900"/>
              </a:tblGrid>
              <a:tr h="37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Product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Type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Flavor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Color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Product 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Snacks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400" u="none" cap="none" strike="noStrike">
                          <a:solidFill>
                            <a:srgbClr val="FF0000"/>
                          </a:solidFill>
                        </a:rPr>
                        <a:t>Cherry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4300" marB="34300" marR="68600" marL="68600" anchor="ctr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Product 2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Candy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?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37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Product 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Candy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00B050"/>
                          </a:solidFill>
                        </a:rPr>
                        <a:t>Choc.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00B050"/>
                          </a:solidFill>
                        </a:rPr>
                        <a:t>Gold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653" name="Google Shape;653;p56"/>
          <p:cNvSpPr/>
          <p:nvPr/>
        </p:nvSpPr>
        <p:spPr>
          <a:xfrm>
            <a:off x="3676254" y="2873934"/>
            <a:ext cx="1131900" cy="5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38100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AutoKnow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6"/>
          <p:cNvSpPr/>
          <p:nvPr/>
        </p:nvSpPr>
        <p:spPr>
          <a:xfrm>
            <a:off x="2338987" y="2639336"/>
            <a:ext cx="1139300" cy="605901"/>
          </a:xfrm>
          <a:prstGeom prst="flowChartMagneticDisk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logs</a:t>
            </a:r>
            <a:endParaRPr sz="1100"/>
          </a:p>
        </p:txBody>
      </p:sp>
      <p:sp>
        <p:nvSpPr>
          <p:cNvPr id="655" name="Google Shape;655;p56"/>
          <p:cNvSpPr/>
          <p:nvPr/>
        </p:nvSpPr>
        <p:spPr>
          <a:xfrm>
            <a:off x="989267" y="1700477"/>
            <a:ext cx="9582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Grocery</a:t>
            </a:r>
            <a:endParaRPr sz="1100"/>
          </a:p>
        </p:txBody>
      </p:sp>
      <p:sp>
        <p:nvSpPr>
          <p:cNvPr id="656" name="Google Shape;656;p56"/>
          <p:cNvSpPr/>
          <p:nvPr/>
        </p:nvSpPr>
        <p:spPr>
          <a:xfrm>
            <a:off x="597540" y="1427872"/>
            <a:ext cx="1934172" cy="1757808"/>
          </a:xfrm>
          <a:prstGeom prst="cloud">
            <a:avLst/>
          </a:prstGeom>
          <a:noFill/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6"/>
          <p:cNvSpPr/>
          <p:nvPr/>
        </p:nvSpPr>
        <p:spPr>
          <a:xfrm>
            <a:off x="625379" y="2136979"/>
            <a:ext cx="8556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Snacks</a:t>
            </a:r>
            <a:endParaRPr sz="1100"/>
          </a:p>
        </p:txBody>
      </p:sp>
      <p:sp>
        <p:nvSpPr>
          <p:cNvPr id="658" name="Google Shape;658;p56"/>
          <p:cNvSpPr/>
          <p:nvPr/>
        </p:nvSpPr>
        <p:spPr>
          <a:xfrm>
            <a:off x="1579636" y="2126993"/>
            <a:ext cx="8286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Drinks</a:t>
            </a:r>
            <a:endParaRPr sz="1100"/>
          </a:p>
        </p:txBody>
      </p:sp>
      <p:sp>
        <p:nvSpPr>
          <p:cNvPr id="659" name="Google Shape;659;p56"/>
          <p:cNvSpPr/>
          <p:nvPr/>
        </p:nvSpPr>
        <p:spPr>
          <a:xfrm>
            <a:off x="989276" y="2606275"/>
            <a:ext cx="8679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Candy</a:t>
            </a:r>
            <a:endParaRPr sz="1100"/>
          </a:p>
        </p:txBody>
      </p:sp>
      <p:cxnSp>
        <p:nvCxnSpPr>
          <p:cNvPr id="660" name="Google Shape;660;p56"/>
          <p:cNvCxnSpPr>
            <a:stCxn id="655" idx="3"/>
            <a:endCxn id="657" idx="0"/>
          </p:cNvCxnSpPr>
          <p:nvPr/>
        </p:nvCxnSpPr>
        <p:spPr>
          <a:xfrm flipH="1">
            <a:off x="1053092" y="1961920"/>
            <a:ext cx="76500" cy="175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1" name="Google Shape;661;p56"/>
          <p:cNvCxnSpPr>
            <a:stCxn id="655" idx="5"/>
          </p:cNvCxnSpPr>
          <p:nvPr/>
        </p:nvCxnSpPr>
        <p:spPr>
          <a:xfrm>
            <a:off x="1807142" y="1961920"/>
            <a:ext cx="90600" cy="175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2" name="Google Shape;662;p56"/>
          <p:cNvCxnSpPr>
            <a:stCxn id="657" idx="4"/>
            <a:endCxn id="659" idx="1"/>
          </p:cNvCxnSpPr>
          <p:nvPr/>
        </p:nvCxnSpPr>
        <p:spPr>
          <a:xfrm>
            <a:off x="1053179" y="2443279"/>
            <a:ext cx="63300" cy="207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3" name="Google Shape;663;p56"/>
          <p:cNvSpPr txBox="1"/>
          <p:nvPr/>
        </p:nvSpPr>
        <p:spPr>
          <a:xfrm>
            <a:off x="54251" y="3016281"/>
            <a:ext cx="98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Catalog</a:t>
            </a:r>
            <a:endParaRPr sz="1100"/>
          </a:p>
        </p:txBody>
      </p:sp>
      <p:sp>
        <p:nvSpPr>
          <p:cNvPr id="664" name="Google Shape;664;p56"/>
          <p:cNvSpPr txBox="1"/>
          <p:nvPr/>
        </p:nvSpPr>
        <p:spPr>
          <a:xfrm>
            <a:off x="144153" y="1358362"/>
            <a:ext cx="985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Taxonomy</a:t>
            </a:r>
            <a:endParaRPr sz="1100"/>
          </a:p>
        </p:txBody>
      </p:sp>
      <p:sp>
        <p:nvSpPr>
          <p:cNvPr id="665" name="Google Shape;665;p56"/>
          <p:cNvSpPr txBox="1"/>
          <p:nvPr/>
        </p:nvSpPr>
        <p:spPr>
          <a:xfrm>
            <a:off x="770875" y="4834225"/>
            <a:ext cx="8111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Dong et al., AutoKnow: Self-driving knowledge collection for products of thousands of types, SigKDD, 2020.</a:t>
            </a:r>
            <a:endParaRPr sz="1100"/>
          </a:p>
        </p:txBody>
      </p:sp>
      <p:sp>
        <p:nvSpPr>
          <p:cNvPr id="666" name="Google Shape;666;p56"/>
          <p:cNvSpPr txBox="1"/>
          <p:nvPr>
            <p:ph type="title"/>
          </p:nvPr>
        </p:nvSpPr>
        <p:spPr>
          <a:xfrm>
            <a:off x="558125" y="138750"/>
            <a:ext cx="84873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</a:pPr>
            <a:r>
              <a:rPr lang="en" sz="3000"/>
              <a:t>AutoKnow: Self-Driving Product Knowledge Collection</a:t>
            </a:r>
            <a:endParaRPr/>
          </a:p>
        </p:txBody>
      </p:sp>
      <p:sp>
        <p:nvSpPr>
          <p:cNvPr id="667" name="Google Shape;667;p56"/>
          <p:cNvSpPr/>
          <p:nvPr/>
        </p:nvSpPr>
        <p:spPr>
          <a:xfrm>
            <a:off x="5075736" y="1436963"/>
            <a:ext cx="3806400" cy="325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6"/>
          <p:cNvSpPr txBox="1"/>
          <p:nvPr/>
        </p:nvSpPr>
        <p:spPr>
          <a:xfrm>
            <a:off x="5186118" y="1543423"/>
            <a:ext cx="756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KG</a:t>
            </a:r>
            <a:endParaRPr sz="1100"/>
          </a:p>
        </p:txBody>
      </p:sp>
      <p:sp>
        <p:nvSpPr>
          <p:cNvPr id="669" name="Google Shape;669;p56"/>
          <p:cNvSpPr/>
          <p:nvPr/>
        </p:nvSpPr>
        <p:spPr>
          <a:xfrm>
            <a:off x="6819187" y="1729470"/>
            <a:ext cx="9633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Grocery</a:t>
            </a:r>
            <a:endParaRPr sz="1100"/>
          </a:p>
        </p:txBody>
      </p:sp>
      <p:sp>
        <p:nvSpPr>
          <p:cNvPr id="670" name="Google Shape;670;p56"/>
          <p:cNvSpPr/>
          <p:nvPr/>
        </p:nvSpPr>
        <p:spPr>
          <a:xfrm>
            <a:off x="5564109" y="1536378"/>
            <a:ext cx="2797632" cy="1757808"/>
          </a:xfrm>
          <a:prstGeom prst="cloud">
            <a:avLst/>
          </a:prstGeom>
          <a:noFill/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56"/>
          <p:cNvSpPr/>
          <p:nvPr/>
        </p:nvSpPr>
        <p:spPr>
          <a:xfrm>
            <a:off x="6450504" y="2245484"/>
            <a:ext cx="8604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Snacks</a:t>
            </a:r>
            <a:endParaRPr sz="1100"/>
          </a:p>
        </p:txBody>
      </p:sp>
      <p:sp>
        <p:nvSpPr>
          <p:cNvPr id="672" name="Google Shape;672;p56"/>
          <p:cNvSpPr/>
          <p:nvPr/>
        </p:nvSpPr>
        <p:spPr>
          <a:xfrm>
            <a:off x="7409555" y="2235498"/>
            <a:ext cx="8412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Drinks</a:t>
            </a:r>
            <a:endParaRPr sz="1100"/>
          </a:p>
        </p:txBody>
      </p:sp>
      <p:sp>
        <p:nvSpPr>
          <p:cNvPr id="673" name="Google Shape;673;p56"/>
          <p:cNvSpPr/>
          <p:nvPr/>
        </p:nvSpPr>
        <p:spPr>
          <a:xfrm>
            <a:off x="6819174" y="2714786"/>
            <a:ext cx="828600" cy="3063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Candy</a:t>
            </a:r>
            <a:endParaRPr sz="1100"/>
          </a:p>
        </p:txBody>
      </p:sp>
      <p:cxnSp>
        <p:nvCxnSpPr>
          <p:cNvPr id="674" name="Google Shape;674;p56"/>
          <p:cNvCxnSpPr>
            <a:stCxn id="669" idx="3"/>
            <a:endCxn id="671" idx="0"/>
          </p:cNvCxnSpPr>
          <p:nvPr/>
        </p:nvCxnSpPr>
        <p:spPr>
          <a:xfrm flipH="1">
            <a:off x="6880759" y="1990913"/>
            <a:ext cx="79500" cy="254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5" name="Google Shape;675;p56"/>
          <p:cNvCxnSpPr/>
          <p:nvPr/>
        </p:nvCxnSpPr>
        <p:spPr>
          <a:xfrm>
            <a:off x="7539081" y="2013319"/>
            <a:ext cx="107700" cy="232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6" name="Google Shape;676;p56"/>
          <p:cNvCxnSpPr/>
          <p:nvPr/>
        </p:nvCxnSpPr>
        <p:spPr>
          <a:xfrm>
            <a:off x="7017207" y="2530166"/>
            <a:ext cx="54900" cy="190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7" name="Google Shape;677;p56"/>
          <p:cNvSpPr/>
          <p:nvPr/>
        </p:nvSpPr>
        <p:spPr>
          <a:xfrm>
            <a:off x="5802172" y="2649813"/>
            <a:ext cx="947400" cy="306300"/>
          </a:xfrm>
          <a:prstGeom prst="ellipse">
            <a:avLst/>
          </a:prstGeom>
          <a:solidFill>
            <a:srgbClr val="A39B4E"/>
          </a:solidFill>
          <a:ln cap="flat" cmpd="sng" w="15875">
            <a:solidFill>
              <a:srgbClr val="6F7B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Pretzels</a:t>
            </a:r>
            <a:endParaRPr sz="1100"/>
          </a:p>
        </p:txBody>
      </p:sp>
      <p:cxnSp>
        <p:nvCxnSpPr>
          <p:cNvPr id="678" name="Google Shape;678;p56"/>
          <p:cNvCxnSpPr>
            <a:stCxn id="671" idx="3"/>
          </p:cNvCxnSpPr>
          <p:nvPr/>
        </p:nvCxnSpPr>
        <p:spPr>
          <a:xfrm flipH="1">
            <a:off x="6488307" y="2506928"/>
            <a:ext cx="88200" cy="176400"/>
          </a:xfrm>
          <a:prstGeom prst="straightConnector1">
            <a:avLst/>
          </a:prstGeom>
          <a:noFill/>
          <a:ln cap="flat" cmpd="sng" w="19050">
            <a:solidFill>
              <a:srgbClr val="6F7B6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9" name="Google Shape;679;p56"/>
          <p:cNvSpPr/>
          <p:nvPr/>
        </p:nvSpPr>
        <p:spPr>
          <a:xfrm>
            <a:off x="5423612" y="3399896"/>
            <a:ext cx="10041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Prod. 1</a:t>
            </a:r>
            <a:endParaRPr sz="1100"/>
          </a:p>
        </p:txBody>
      </p:sp>
      <p:sp>
        <p:nvSpPr>
          <p:cNvPr id="680" name="Google Shape;680;p56"/>
          <p:cNvSpPr/>
          <p:nvPr/>
        </p:nvSpPr>
        <p:spPr>
          <a:xfrm>
            <a:off x="6488291" y="3396833"/>
            <a:ext cx="10005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Prod. 2</a:t>
            </a:r>
            <a:endParaRPr sz="1100"/>
          </a:p>
        </p:txBody>
      </p:sp>
      <p:sp>
        <p:nvSpPr>
          <p:cNvPr id="681" name="Google Shape;681;p56"/>
          <p:cNvSpPr/>
          <p:nvPr/>
        </p:nvSpPr>
        <p:spPr>
          <a:xfrm>
            <a:off x="7825073" y="4093796"/>
            <a:ext cx="9321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Gold</a:t>
            </a:r>
            <a:endParaRPr sz="1100"/>
          </a:p>
        </p:txBody>
      </p:sp>
      <p:cxnSp>
        <p:nvCxnSpPr>
          <p:cNvPr id="682" name="Google Shape;682;p56"/>
          <p:cNvCxnSpPr>
            <a:stCxn id="680" idx="4"/>
          </p:cNvCxnSpPr>
          <p:nvPr/>
        </p:nvCxnSpPr>
        <p:spPr>
          <a:xfrm>
            <a:off x="6988541" y="3782933"/>
            <a:ext cx="60600" cy="329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3" name="Google Shape;683;p56"/>
          <p:cNvSpPr txBox="1"/>
          <p:nvPr/>
        </p:nvSpPr>
        <p:spPr>
          <a:xfrm>
            <a:off x="8089008" y="3738305"/>
            <a:ext cx="632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endParaRPr sz="1100"/>
          </a:p>
        </p:txBody>
      </p:sp>
      <p:sp>
        <p:nvSpPr>
          <p:cNvPr id="684" name="Google Shape;684;p56"/>
          <p:cNvSpPr/>
          <p:nvPr/>
        </p:nvSpPr>
        <p:spPr>
          <a:xfrm>
            <a:off x="7555513" y="3402866"/>
            <a:ext cx="9966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Prod. 3</a:t>
            </a:r>
            <a:endParaRPr sz="1100"/>
          </a:p>
        </p:txBody>
      </p:sp>
      <p:sp>
        <p:nvSpPr>
          <p:cNvPr id="685" name="Google Shape;685;p56"/>
          <p:cNvSpPr/>
          <p:nvPr/>
        </p:nvSpPr>
        <p:spPr>
          <a:xfrm>
            <a:off x="6773370" y="4106660"/>
            <a:ext cx="9321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Choc</a:t>
            </a:r>
            <a:endParaRPr sz="1100"/>
          </a:p>
        </p:txBody>
      </p:sp>
      <p:sp>
        <p:nvSpPr>
          <p:cNvPr id="686" name="Google Shape;686;p56"/>
          <p:cNvSpPr/>
          <p:nvPr/>
        </p:nvSpPr>
        <p:spPr>
          <a:xfrm>
            <a:off x="5169200" y="4110500"/>
            <a:ext cx="1258500" cy="386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Chocolate</a:t>
            </a:r>
            <a:endParaRPr sz="1000"/>
          </a:p>
        </p:txBody>
      </p:sp>
      <p:sp>
        <p:nvSpPr>
          <p:cNvPr id="687" name="Google Shape;687;p56"/>
          <p:cNvSpPr txBox="1"/>
          <p:nvPr/>
        </p:nvSpPr>
        <p:spPr>
          <a:xfrm>
            <a:off x="6207969" y="4340866"/>
            <a:ext cx="867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77C2"/>
                </a:solidFill>
                <a:latin typeface="Calibri"/>
                <a:ea typeface="Calibri"/>
                <a:cs typeface="Calibri"/>
                <a:sym typeface="Calibri"/>
              </a:rPr>
              <a:t>synonym</a:t>
            </a:r>
            <a:endParaRPr sz="1100">
              <a:solidFill>
                <a:srgbClr val="0077C2"/>
              </a:solidFill>
            </a:endParaRPr>
          </a:p>
        </p:txBody>
      </p:sp>
      <p:cxnSp>
        <p:nvCxnSpPr>
          <p:cNvPr id="688" name="Google Shape;688;p56"/>
          <p:cNvCxnSpPr>
            <a:stCxn id="686" idx="6"/>
            <a:endCxn id="685" idx="2"/>
          </p:cNvCxnSpPr>
          <p:nvPr/>
        </p:nvCxnSpPr>
        <p:spPr>
          <a:xfrm flipH="1" rot="10800000">
            <a:off x="6427700" y="4299650"/>
            <a:ext cx="345600" cy="3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89" name="Google Shape;689;p56"/>
          <p:cNvSpPr txBox="1"/>
          <p:nvPr/>
        </p:nvSpPr>
        <p:spPr>
          <a:xfrm>
            <a:off x="5871746" y="3809778"/>
            <a:ext cx="632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flavor</a:t>
            </a:r>
            <a:endParaRPr sz="1100"/>
          </a:p>
        </p:txBody>
      </p:sp>
      <p:sp>
        <p:nvSpPr>
          <p:cNvPr id="690" name="Google Shape;690;p56"/>
          <p:cNvSpPr txBox="1"/>
          <p:nvPr/>
        </p:nvSpPr>
        <p:spPr>
          <a:xfrm>
            <a:off x="7109788" y="3758002"/>
            <a:ext cx="632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flavor</a:t>
            </a:r>
            <a:endParaRPr sz="1100"/>
          </a:p>
        </p:txBody>
      </p:sp>
      <p:cxnSp>
        <p:nvCxnSpPr>
          <p:cNvPr id="691" name="Google Shape;691;p56"/>
          <p:cNvCxnSpPr>
            <a:stCxn id="684" idx="3"/>
          </p:cNvCxnSpPr>
          <p:nvPr/>
        </p:nvCxnSpPr>
        <p:spPr>
          <a:xfrm flipH="1">
            <a:off x="7471661" y="3732423"/>
            <a:ext cx="229800" cy="379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2" name="Google Shape;692;p56"/>
          <p:cNvCxnSpPr>
            <a:endCxn id="677" idx="4"/>
          </p:cNvCxnSpPr>
          <p:nvPr/>
        </p:nvCxnSpPr>
        <p:spPr>
          <a:xfrm flipH="1" rot="10800000">
            <a:off x="6054173" y="2956113"/>
            <a:ext cx="221700" cy="443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3" name="Google Shape;693;p56"/>
          <p:cNvSpPr txBox="1"/>
          <p:nvPr/>
        </p:nvSpPr>
        <p:spPr>
          <a:xfrm>
            <a:off x="5294405" y="3107842"/>
            <a:ext cx="801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hasType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56"/>
          <p:cNvCxnSpPr>
            <a:stCxn id="680" idx="0"/>
          </p:cNvCxnSpPr>
          <p:nvPr/>
        </p:nvCxnSpPr>
        <p:spPr>
          <a:xfrm flipH="1" rot="10800000">
            <a:off x="6988541" y="3021233"/>
            <a:ext cx="60600" cy="375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" name="Google Shape;695;p56"/>
          <p:cNvCxnSpPr>
            <a:stCxn id="684" idx="1"/>
            <a:endCxn id="673" idx="5"/>
          </p:cNvCxnSpPr>
          <p:nvPr/>
        </p:nvCxnSpPr>
        <p:spPr>
          <a:xfrm rot="10800000">
            <a:off x="7526561" y="2976109"/>
            <a:ext cx="174900" cy="483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6" name="Google Shape;696;p56"/>
          <p:cNvCxnSpPr>
            <a:stCxn id="679" idx="4"/>
            <a:endCxn id="686" idx="0"/>
          </p:cNvCxnSpPr>
          <p:nvPr/>
        </p:nvCxnSpPr>
        <p:spPr>
          <a:xfrm flipH="1">
            <a:off x="5798462" y="3785996"/>
            <a:ext cx="127200" cy="324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7" name="Google Shape;697;p56"/>
          <p:cNvCxnSpPr>
            <a:stCxn id="684" idx="4"/>
            <a:endCxn id="681" idx="0"/>
          </p:cNvCxnSpPr>
          <p:nvPr/>
        </p:nvCxnSpPr>
        <p:spPr>
          <a:xfrm>
            <a:off x="8053813" y="3788966"/>
            <a:ext cx="237300" cy="304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8" name="Google Shape;698;p56"/>
          <p:cNvSpPr/>
          <p:nvPr/>
        </p:nvSpPr>
        <p:spPr>
          <a:xfrm>
            <a:off x="4365137" y="2124872"/>
            <a:ext cx="1166700" cy="331800"/>
          </a:xfrm>
          <a:prstGeom prst="wedgeRectCallout">
            <a:avLst>
              <a:gd fmla="val 75332" name="adj1"/>
              <a:gd fmla="val 147148" name="adj2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Type</a:t>
            </a:r>
            <a:endParaRPr sz="1100"/>
          </a:p>
        </p:txBody>
      </p:sp>
      <p:sp>
        <p:nvSpPr>
          <p:cNvPr id="699" name="Google Shape;699;p56"/>
          <p:cNvSpPr/>
          <p:nvPr/>
        </p:nvSpPr>
        <p:spPr>
          <a:xfrm>
            <a:off x="3778694" y="3717902"/>
            <a:ext cx="1242600" cy="423900"/>
          </a:xfrm>
          <a:prstGeom prst="wedgeRectCallout">
            <a:avLst>
              <a:gd fmla="val 64588" name="adj1"/>
              <a:gd fmla="val 90589" name="adj2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Corrected Value</a:t>
            </a:r>
            <a:endParaRPr sz="1100"/>
          </a:p>
        </p:txBody>
      </p:sp>
      <p:sp>
        <p:nvSpPr>
          <p:cNvPr id="700" name="Google Shape;700;p56"/>
          <p:cNvSpPr/>
          <p:nvPr/>
        </p:nvSpPr>
        <p:spPr>
          <a:xfrm>
            <a:off x="7742229" y="4536053"/>
            <a:ext cx="1166700" cy="283500"/>
          </a:xfrm>
          <a:prstGeom prst="wedgeRectCallout">
            <a:avLst>
              <a:gd fmla="val -61731" name="adj1"/>
              <a:gd fmla="val -94815" name="adj2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Value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7"/>
          <p:cNvSpPr/>
          <p:nvPr/>
        </p:nvSpPr>
        <p:spPr>
          <a:xfrm>
            <a:off x="381875" y="2001055"/>
            <a:ext cx="1438800" cy="1482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7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Extracting Product Attribute Values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707" name="Google Shape;707;p57"/>
          <p:cNvSpPr txBox="1"/>
          <p:nvPr/>
        </p:nvSpPr>
        <p:spPr>
          <a:xfrm>
            <a:off x="279850" y="1959555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Feasibility</a:t>
            </a:r>
            <a:endParaRPr b="1" sz="20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7"/>
          <p:cNvSpPr txBox="1"/>
          <p:nvPr/>
        </p:nvSpPr>
        <p:spPr>
          <a:xfrm>
            <a:off x="304150" y="2407354"/>
            <a:ext cx="156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prototype,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an experiment,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to show it is possible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Google Shape;7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024" y="1499076"/>
            <a:ext cx="6968749" cy="253749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7"/>
          <p:cNvSpPr/>
          <p:nvPr/>
        </p:nvSpPr>
        <p:spPr>
          <a:xfrm>
            <a:off x="897050" y="1275254"/>
            <a:ext cx="298929" cy="615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</a:t>
            </a:r>
          </a:p>
        </p:txBody>
      </p:sp>
      <p:sp>
        <p:nvSpPr>
          <p:cNvPr id="711" name="Google Shape;711;p57"/>
          <p:cNvSpPr/>
          <p:nvPr/>
        </p:nvSpPr>
        <p:spPr>
          <a:xfrm>
            <a:off x="5646325" y="1935925"/>
            <a:ext cx="3252000" cy="202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8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Building a Product Knowledge Extraction Pipeline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717" name="Google Shape;717;p58"/>
          <p:cNvSpPr/>
          <p:nvPr/>
        </p:nvSpPr>
        <p:spPr>
          <a:xfrm>
            <a:off x="381875" y="2012634"/>
            <a:ext cx="1438800" cy="1482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8"/>
          <p:cNvSpPr txBox="1"/>
          <p:nvPr/>
        </p:nvSpPr>
        <p:spPr>
          <a:xfrm>
            <a:off x="311919" y="1971134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6A5AF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b="1" sz="2000">
              <a:solidFill>
                <a:srgbClr val="76A5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8"/>
          <p:cNvSpPr txBox="1"/>
          <p:nvPr/>
        </p:nvSpPr>
        <p:spPr>
          <a:xfrm>
            <a:off x="336219" y="2418932"/>
            <a:ext cx="156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Production quality,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E2E MVP experiences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0" name="Google Shape;720;p58"/>
          <p:cNvGrpSpPr/>
          <p:nvPr/>
        </p:nvGrpSpPr>
        <p:grpSpPr>
          <a:xfrm>
            <a:off x="3615495" y="2365863"/>
            <a:ext cx="210237" cy="212769"/>
            <a:chOff x="1655958" y="1877237"/>
            <a:chExt cx="318300" cy="372300"/>
          </a:xfrm>
        </p:grpSpPr>
        <p:sp>
          <p:nvSpPr>
            <p:cNvPr id="721" name="Google Shape;721;p58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8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58"/>
          <p:cNvGrpSpPr/>
          <p:nvPr/>
        </p:nvGrpSpPr>
        <p:grpSpPr>
          <a:xfrm>
            <a:off x="5230785" y="2365862"/>
            <a:ext cx="210237" cy="212769"/>
            <a:chOff x="1655958" y="1877237"/>
            <a:chExt cx="318300" cy="372300"/>
          </a:xfrm>
        </p:grpSpPr>
        <p:sp>
          <p:nvSpPr>
            <p:cNvPr id="724" name="Google Shape;724;p58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8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58"/>
          <p:cNvGrpSpPr/>
          <p:nvPr/>
        </p:nvGrpSpPr>
        <p:grpSpPr>
          <a:xfrm>
            <a:off x="6802583" y="2323318"/>
            <a:ext cx="210237" cy="212769"/>
            <a:chOff x="1655958" y="1877237"/>
            <a:chExt cx="318300" cy="372300"/>
          </a:xfrm>
        </p:grpSpPr>
        <p:sp>
          <p:nvSpPr>
            <p:cNvPr id="727" name="Google Shape;727;p58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8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9" name="Google Shape;729;p58"/>
          <p:cNvSpPr txBox="1"/>
          <p:nvPr/>
        </p:nvSpPr>
        <p:spPr>
          <a:xfrm>
            <a:off x="2086225" y="2427458"/>
            <a:ext cx="1425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domain and attributes, and generate LOTS OF training data</a:t>
            </a:r>
            <a:endParaRPr sz="900"/>
          </a:p>
        </p:txBody>
      </p:sp>
      <p:sp>
        <p:nvSpPr>
          <p:cNvPr id="730" name="Google Shape;730;p58"/>
          <p:cNvSpPr txBox="1"/>
          <p:nvPr/>
        </p:nvSpPr>
        <p:spPr>
          <a:xfrm>
            <a:off x="5577084" y="2430624"/>
            <a:ext cx="1283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Postprocess extraction results to further improve data quality</a:t>
            </a:r>
            <a:endParaRPr sz="1200"/>
          </a:p>
        </p:txBody>
      </p:sp>
      <p:sp>
        <p:nvSpPr>
          <p:cNvPr id="731" name="Google Shape;731;p58"/>
          <p:cNvSpPr txBox="1"/>
          <p:nvPr/>
        </p:nvSpPr>
        <p:spPr>
          <a:xfrm>
            <a:off x="7099054" y="2466556"/>
            <a:ext cx="1780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Pre-publish evaluation as gatekeeper to guarantee high quality data</a:t>
            </a:r>
            <a:endParaRPr sz="1200"/>
          </a:p>
        </p:txBody>
      </p:sp>
      <p:grpSp>
        <p:nvGrpSpPr>
          <p:cNvPr id="732" name="Google Shape;732;p58"/>
          <p:cNvGrpSpPr/>
          <p:nvPr/>
        </p:nvGrpSpPr>
        <p:grpSpPr>
          <a:xfrm>
            <a:off x="3957173" y="1984619"/>
            <a:ext cx="1066570" cy="1046687"/>
            <a:chOff x="628070" y="761993"/>
            <a:chExt cx="1420200" cy="1420200"/>
          </a:xfrm>
        </p:grpSpPr>
        <p:sp>
          <p:nvSpPr>
            <p:cNvPr id="733" name="Google Shape;733;p58"/>
            <p:cNvSpPr/>
            <p:nvPr/>
          </p:nvSpPr>
          <p:spPr>
            <a:xfrm>
              <a:off x="628070" y="761993"/>
              <a:ext cx="1420200" cy="1420200"/>
            </a:xfrm>
            <a:prstGeom prst="ellipse">
              <a:avLst/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8"/>
            <p:cNvSpPr txBox="1"/>
            <p:nvPr/>
          </p:nvSpPr>
          <p:spPr>
            <a:xfrm>
              <a:off x="836052" y="969975"/>
              <a:ext cx="1004100" cy="10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OpenTag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ot of People High Res Stock Images | Shutterstock" id="735" name="Google Shape;735;p58"/>
          <p:cNvPicPr preferRelativeResize="0"/>
          <p:nvPr/>
        </p:nvPicPr>
        <p:blipFill rotWithShape="1">
          <a:blip r:embed="rId3">
            <a:alphaModFix/>
          </a:blip>
          <a:srcRect b="21942" l="0" r="-603" t="0"/>
          <a:stretch/>
        </p:blipFill>
        <p:spPr>
          <a:xfrm>
            <a:off x="2183413" y="1620649"/>
            <a:ext cx="1122624" cy="811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ople avatar standing together group silhouette Vector Image" id="736" name="Google Shape;73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745" y="1718439"/>
            <a:ext cx="833650" cy="757481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8"/>
          <p:cNvSpPr txBox="1"/>
          <p:nvPr/>
        </p:nvSpPr>
        <p:spPr>
          <a:xfrm>
            <a:off x="3707025" y="1689375"/>
            <a:ext cx="2077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and fine-tune models</a:t>
            </a:r>
            <a:endParaRPr sz="1200"/>
          </a:p>
        </p:txBody>
      </p:sp>
      <p:pic>
        <p:nvPicPr>
          <p:cNvPr descr="Lot of People High Res Stock Images | Shutterstock" id="738" name="Google Shape;738;p58"/>
          <p:cNvPicPr preferRelativeResize="0"/>
          <p:nvPr/>
        </p:nvPicPr>
        <p:blipFill rotWithShape="1">
          <a:blip r:embed="rId3">
            <a:alphaModFix/>
          </a:blip>
          <a:srcRect b="21942" l="0" r="-603" t="0"/>
          <a:stretch/>
        </p:blipFill>
        <p:spPr>
          <a:xfrm>
            <a:off x="7334214" y="1625249"/>
            <a:ext cx="1122624" cy="811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 Phd Group icon PNG, ICO or ICNS | Free vector icons" id="739" name="Google Shape;73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8273" y="1166900"/>
            <a:ext cx="640440" cy="554093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8"/>
          <p:cNvSpPr txBox="1"/>
          <p:nvPr/>
        </p:nvSpPr>
        <p:spPr>
          <a:xfrm>
            <a:off x="2921200" y="3576975"/>
            <a:ext cx="56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Quality goal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90% accuracy for product attributes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58"/>
          <p:cNvSpPr/>
          <p:nvPr/>
        </p:nvSpPr>
        <p:spPr>
          <a:xfrm>
            <a:off x="668450" y="1275254"/>
            <a:ext cx="932962" cy="6584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1K</a:t>
            </a:r>
          </a:p>
        </p:txBody>
      </p:sp>
      <p:sp>
        <p:nvSpPr>
          <p:cNvPr id="742" name="Google Shape;742;p58"/>
          <p:cNvSpPr txBox="1"/>
          <p:nvPr/>
        </p:nvSpPr>
        <p:spPr>
          <a:xfrm>
            <a:off x="2949500" y="4110375"/>
            <a:ext cx="489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: Pre-/Post-Processing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9"/>
          <p:cNvSpPr txBox="1"/>
          <p:nvPr/>
        </p:nvSpPr>
        <p:spPr>
          <a:xfrm>
            <a:off x="288676" y="1963399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Repeatability</a:t>
            </a:r>
            <a:endParaRPr b="1"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9"/>
          <p:cNvSpPr txBox="1"/>
          <p:nvPr/>
        </p:nvSpPr>
        <p:spPr>
          <a:xfrm>
            <a:off x="330629" y="2411198"/>
            <a:ext cx="156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E2E pipelines, automations to allow for extensions to more domains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59"/>
          <p:cNvSpPr/>
          <p:nvPr/>
        </p:nvSpPr>
        <p:spPr>
          <a:xfrm>
            <a:off x="288675" y="2004899"/>
            <a:ext cx="1626600" cy="166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" name="Google Shape;750;p59"/>
          <p:cNvGrpSpPr/>
          <p:nvPr/>
        </p:nvGrpSpPr>
        <p:grpSpPr>
          <a:xfrm>
            <a:off x="3615495" y="2365863"/>
            <a:ext cx="210237" cy="212769"/>
            <a:chOff x="1655958" y="1877237"/>
            <a:chExt cx="318300" cy="372300"/>
          </a:xfrm>
        </p:grpSpPr>
        <p:sp>
          <p:nvSpPr>
            <p:cNvPr id="751" name="Google Shape;751;p59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9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59"/>
          <p:cNvGrpSpPr/>
          <p:nvPr/>
        </p:nvGrpSpPr>
        <p:grpSpPr>
          <a:xfrm>
            <a:off x="5230785" y="2365862"/>
            <a:ext cx="210237" cy="212769"/>
            <a:chOff x="1655958" y="1877237"/>
            <a:chExt cx="318300" cy="372300"/>
          </a:xfrm>
        </p:grpSpPr>
        <p:sp>
          <p:nvSpPr>
            <p:cNvPr id="754" name="Google Shape;754;p59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9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59"/>
          <p:cNvGrpSpPr/>
          <p:nvPr/>
        </p:nvGrpSpPr>
        <p:grpSpPr>
          <a:xfrm>
            <a:off x="6802583" y="2323318"/>
            <a:ext cx="210237" cy="212769"/>
            <a:chOff x="1655958" y="1877237"/>
            <a:chExt cx="318300" cy="372300"/>
          </a:xfrm>
        </p:grpSpPr>
        <p:sp>
          <p:nvSpPr>
            <p:cNvPr id="757" name="Google Shape;757;p59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9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59"/>
          <p:cNvSpPr txBox="1"/>
          <p:nvPr/>
        </p:nvSpPr>
        <p:spPr>
          <a:xfrm>
            <a:off x="2086225" y="2427458"/>
            <a:ext cx="1425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domain and attributes, and generate LOTS OF training data</a:t>
            </a:r>
            <a:endParaRPr sz="900"/>
          </a:p>
        </p:txBody>
      </p:sp>
      <p:sp>
        <p:nvSpPr>
          <p:cNvPr id="760" name="Google Shape;760;p59"/>
          <p:cNvSpPr txBox="1"/>
          <p:nvPr/>
        </p:nvSpPr>
        <p:spPr>
          <a:xfrm>
            <a:off x="5577084" y="2430624"/>
            <a:ext cx="1283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Postprocess extraction results to further improve data quality</a:t>
            </a:r>
            <a:endParaRPr sz="1200"/>
          </a:p>
        </p:txBody>
      </p:sp>
      <p:sp>
        <p:nvSpPr>
          <p:cNvPr id="761" name="Google Shape;761;p59"/>
          <p:cNvSpPr txBox="1"/>
          <p:nvPr/>
        </p:nvSpPr>
        <p:spPr>
          <a:xfrm>
            <a:off x="7099054" y="2466556"/>
            <a:ext cx="1780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Pre-publish evaluation as gatekeeper to guarantee high quality data</a:t>
            </a:r>
            <a:endParaRPr sz="1200"/>
          </a:p>
        </p:txBody>
      </p:sp>
      <p:grpSp>
        <p:nvGrpSpPr>
          <p:cNvPr id="762" name="Google Shape;762;p59"/>
          <p:cNvGrpSpPr/>
          <p:nvPr/>
        </p:nvGrpSpPr>
        <p:grpSpPr>
          <a:xfrm>
            <a:off x="3957173" y="1984619"/>
            <a:ext cx="1066570" cy="1046687"/>
            <a:chOff x="628070" y="761993"/>
            <a:chExt cx="1420200" cy="1420200"/>
          </a:xfrm>
        </p:grpSpPr>
        <p:sp>
          <p:nvSpPr>
            <p:cNvPr id="763" name="Google Shape;763;p59"/>
            <p:cNvSpPr/>
            <p:nvPr/>
          </p:nvSpPr>
          <p:spPr>
            <a:xfrm>
              <a:off x="628070" y="761993"/>
              <a:ext cx="1420200" cy="1420200"/>
            </a:xfrm>
            <a:prstGeom prst="ellipse">
              <a:avLst/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9"/>
            <p:cNvSpPr txBox="1"/>
            <p:nvPr/>
          </p:nvSpPr>
          <p:spPr>
            <a:xfrm>
              <a:off x="836052" y="969975"/>
              <a:ext cx="1004100" cy="10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OpenTag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Lot of People High Res Stock Images | Shutterstock" id="765" name="Google Shape;765;p59"/>
          <p:cNvPicPr preferRelativeResize="0"/>
          <p:nvPr/>
        </p:nvPicPr>
        <p:blipFill rotWithShape="1">
          <a:blip r:embed="rId3">
            <a:alphaModFix/>
          </a:blip>
          <a:srcRect b="21942" l="0" r="-603" t="0"/>
          <a:stretch/>
        </p:blipFill>
        <p:spPr>
          <a:xfrm>
            <a:off x="2183413" y="1620649"/>
            <a:ext cx="1122624" cy="811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ople avatar standing together group silhouette Vector Image" id="766" name="Google Shape;76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745" y="1718439"/>
            <a:ext cx="833650" cy="75748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9"/>
          <p:cNvSpPr txBox="1"/>
          <p:nvPr/>
        </p:nvSpPr>
        <p:spPr>
          <a:xfrm>
            <a:off x="3707025" y="1689375"/>
            <a:ext cx="2077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and fine-tune models</a:t>
            </a:r>
            <a:endParaRPr sz="1200"/>
          </a:p>
        </p:txBody>
      </p:sp>
      <p:pic>
        <p:nvPicPr>
          <p:cNvPr descr="Lot of People High Res Stock Images | Shutterstock" id="768" name="Google Shape;768;p59"/>
          <p:cNvPicPr preferRelativeResize="0"/>
          <p:nvPr/>
        </p:nvPicPr>
        <p:blipFill rotWithShape="1">
          <a:blip r:embed="rId3">
            <a:alphaModFix/>
          </a:blip>
          <a:srcRect b="21942" l="0" r="-603" t="0"/>
          <a:stretch/>
        </p:blipFill>
        <p:spPr>
          <a:xfrm>
            <a:off x="7334214" y="1625249"/>
            <a:ext cx="1122624" cy="811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 Phd Group icon PNG, ICO or ICNS | Free vector icons" id="769" name="Google Shape;76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8273" y="1166900"/>
            <a:ext cx="640440" cy="554093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9"/>
          <p:cNvSpPr/>
          <p:nvPr/>
        </p:nvSpPr>
        <p:spPr>
          <a:xfrm>
            <a:off x="516050" y="1275254"/>
            <a:ext cx="1159539" cy="6479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1M</a:t>
            </a:r>
          </a:p>
        </p:txBody>
      </p:sp>
      <p:sp>
        <p:nvSpPr>
          <p:cNvPr id="771" name="Google Shape;771;p59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Building a Product Knowledge Extraction Pipeline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60"/>
          <p:cNvGrpSpPr/>
          <p:nvPr/>
        </p:nvGrpSpPr>
        <p:grpSpPr>
          <a:xfrm>
            <a:off x="3615495" y="2365863"/>
            <a:ext cx="210237" cy="212769"/>
            <a:chOff x="1655958" y="1877237"/>
            <a:chExt cx="318300" cy="372300"/>
          </a:xfrm>
        </p:grpSpPr>
        <p:sp>
          <p:nvSpPr>
            <p:cNvPr id="777" name="Google Shape;777;p60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0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p60"/>
          <p:cNvGrpSpPr/>
          <p:nvPr/>
        </p:nvGrpSpPr>
        <p:grpSpPr>
          <a:xfrm>
            <a:off x="5230785" y="2365862"/>
            <a:ext cx="210237" cy="212769"/>
            <a:chOff x="1655958" y="1877237"/>
            <a:chExt cx="318300" cy="372300"/>
          </a:xfrm>
        </p:grpSpPr>
        <p:sp>
          <p:nvSpPr>
            <p:cNvPr id="780" name="Google Shape;780;p60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0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60"/>
          <p:cNvGrpSpPr/>
          <p:nvPr/>
        </p:nvGrpSpPr>
        <p:grpSpPr>
          <a:xfrm>
            <a:off x="6802583" y="2323318"/>
            <a:ext cx="210237" cy="212769"/>
            <a:chOff x="1655958" y="1877237"/>
            <a:chExt cx="318300" cy="372300"/>
          </a:xfrm>
        </p:grpSpPr>
        <p:sp>
          <p:nvSpPr>
            <p:cNvPr id="783" name="Google Shape;783;p60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0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5" name="Google Shape;785;p60"/>
          <p:cNvSpPr txBox="1"/>
          <p:nvPr/>
        </p:nvSpPr>
        <p:spPr>
          <a:xfrm>
            <a:off x="5577084" y="2430624"/>
            <a:ext cx="1283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Postprocess extraction results to further improve data quality</a:t>
            </a:r>
            <a:endParaRPr sz="1200"/>
          </a:p>
        </p:txBody>
      </p:sp>
      <p:sp>
        <p:nvSpPr>
          <p:cNvPr id="786" name="Google Shape;786;p60"/>
          <p:cNvSpPr txBox="1"/>
          <p:nvPr/>
        </p:nvSpPr>
        <p:spPr>
          <a:xfrm>
            <a:off x="7099054" y="2466556"/>
            <a:ext cx="1780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Pre-publish evaluation as gatekeeper to guarantee high quality data</a:t>
            </a:r>
            <a:endParaRPr sz="1200"/>
          </a:p>
        </p:txBody>
      </p:sp>
      <p:grpSp>
        <p:nvGrpSpPr>
          <p:cNvPr id="787" name="Google Shape;787;p60"/>
          <p:cNvGrpSpPr/>
          <p:nvPr/>
        </p:nvGrpSpPr>
        <p:grpSpPr>
          <a:xfrm>
            <a:off x="3957173" y="1984619"/>
            <a:ext cx="1066570" cy="1046687"/>
            <a:chOff x="628070" y="761993"/>
            <a:chExt cx="1420200" cy="1420200"/>
          </a:xfrm>
        </p:grpSpPr>
        <p:sp>
          <p:nvSpPr>
            <p:cNvPr id="788" name="Google Shape;788;p60"/>
            <p:cNvSpPr/>
            <p:nvPr/>
          </p:nvSpPr>
          <p:spPr>
            <a:xfrm>
              <a:off x="628070" y="761993"/>
              <a:ext cx="1420200" cy="1420200"/>
            </a:xfrm>
            <a:prstGeom prst="ellipse">
              <a:avLst/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0"/>
            <p:cNvSpPr txBox="1"/>
            <p:nvPr/>
          </p:nvSpPr>
          <p:spPr>
            <a:xfrm>
              <a:off x="836052" y="969975"/>
              <a:ext cx="1004100" cy="10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OpenTag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ople avatar standing together group silhouette Vector Image" id="790" name="Google Shape;79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745" y="1718439"/>
            <a:ext cx="833650" cy="757481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0"/>
          <p:cNvSpPr txBox="1"/>
          <p:nvPr/>
        </p:nvSpPr>
        <p:spPr>
          <a:xfrm>
            <a:off x="3707025" y="1689375"/>
            <a:ext cx="2077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and fine-tune models</a:t>
            </a:r>
            <a:endParaRPr sz="1200"/>
          </a:p>
        </p:txBody>
      </p:sp>
      <p:pic>
        <p:nvPicPr>
          <p:cNvPr descr="Lot of People High Res Stock Images | Shutterstock" id="792" name="Google Shape;792;p60"/>
          <p:cNvPicPr preferRelativeResize="0"/>
          <p:nvPr/>
        </p:nvPicPr>
        <p:blipFill rotWithShape="1">
          <a:blip r:embed="rId4">
            <a:alphaModFix/>
          </a:blip>
          <a:srcRect b="21942" l="0" r="-603" t="0"/>
          <a:stretch/>
        </p:blipFill>
        <p:spPr>
          <a:xfrm>
            <a:off x="7334214" y="1625249"/>
            <a:ext cx="1122624" cy="811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 Phd Group icon PNG, ICO or ICNS | Free vector icons" id="793" name="Google Shape;793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8273" y="1166900"/>
            <a:ext cx="640440" cy="554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60"/>
          <p:cNvGrpSpPr/>
          <p:nvPr/>
        </p:nvGrpSpPr>
        <p:grpSpPr>
          <a:xfrm>
            <a:off x="2087066" y="2009653"/>
            <a:ext cx="1359665" cy="909246"/>
            <a:chOff x="4841" y="1613059"/>
            <a:chExt cx="1500900" cy="900600"/>
          </a:xfrm>
        </p:grpSpPr>
        <p:sp>
          <p:nvSpPr>
            <p:cNvPr id="795" name="Google Shape;795;p60"/>
            <p:cNvSpPr/>
            <p:nvPr/>
          </p:nvSpPr>
          <p:spPr>
            <a:xfrm>
              <a:off x="4841" y="1613059"/>
              <a:ext cx="1500900" cy="900600"/>
            </a:xfrm>
            <a:prstGeom prst="roundRect">
              <a:avLst>
                <a:gd fmla="val 10000" name="adj"/>
              </a:avLst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0"/>
            <p:cNvSpPr txBox="1"/>
            <p:nvPr/>
          </p:nvSpPr>
          <p:spPr>
            <a:xfrm>
              <a:off x="31219" y="1639437"/>
              <a:ext cx="1448400" cy="8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Automatic Training Data Generation</a:t>
              </a:r>
              <a:endParaRPr sz="1100"/>
            </a:p>
          </p:txBody>
        </p:sp>
      </p:grpSp>
      <p:sp>
        <p:nvSpPr>
          <p:cNvPr id="797" name="Google Shape;797;p60"/>
          <p:cNvSpPr txBox="1"/>
          <p:nvPr/>
        </p:nvSpPr>
        <p:spPr>
          <a:xfrm>
            <a:off x="2267200" y="2984275"/>
            <a:ext cx="135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 Learning</a:t>
            </a:r>
            <a:endParaRPr sz="1200"/>
          </a:p>
        </p:txBody>
      </p:sp>
      <p:grpSp>
        <p:nvGrpSpPr>
          <p:cNvPr id="798" name="Google Shape;798;p60"/>
          <p:cNvGrpSpPr/>
          <p:nvPr/>
        </p:nvGrpSpPr>
        <p:grpSpPr>
          <a:xfrm rot="-5400000">
            <a:off x="4359491" y="3046972"/>
            <a:ext cx="238725" cy="279225"/>
            <a:chOff x="1655958" y="1877237"/>
            <a:chExt cx="318300" cy="372300"/>
          </a:xfrm>
        </p:grpSpPr>
        <p:sp>
          <p:nvSpPr>
            <p:cNvPr id="799" name="Google Shape;799;p60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0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ople avatar standing together group silhouette Vector Image" id="801" name="Google Shape;80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522" y="3305947"/>
            <a:ext cx="946625" cy="99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60"/>
          <p:cNvSpPr txBox="1"/>
          <p:nvPr/>
        </p:nvSpPr>
        <p:spPr>
          <a:xfrm>
            <a:off x="4009816" y="4135620"/>
            <a:ext cx="1563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Benchmarking</a:t>
            </a:r>
            <a:endParaRPr sz="1200"/>
          </a:p>
        </p:txBody>
      </p:sp>
      <p:sp>
        <p:nvSpPr>
          <p:cNvPr id="803" name="Google Shape;803;p60"/>
          <p:cNvSpPr txBox="1"/>
          <p:nvPr/>
        </p:nvSpPr>
        <p:spPr>
          <a:xfrm>
            <a:off x="288676" y="1963399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Repeatability</a:t>
            </a:r>
            <a:endParaRPr b="1"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60"/>
          <p:cNvSpPr txBox="1"/>
          <p:nvPr/>
        </p:nvSpPr>
        <p:spPr>
          <a:xfrm>
            <a:off x="330629" y="2411198"/>
            <a:ext cx="156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E2E pipelines, automations to allow for extensions to more domains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60"/>
          <p:cNvSpPr/>
          <p:nvPr/>
        </p:nvSpPr>
        <p:spPr>
          <a:xfrm>
            <a:off x="288675" y="2004899"/>
            <a:ext cx="1626600" cy="166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0"/>
          <p:cNvSpPr/>
          <p:nvPr/>
        </p:nvSpPr>
        <p:spPr>
          <a:xfrm>
            <a:off x="516050" y="1275254"/>
            <a:ext cx="1159539" cy="6479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1M</a:t>
            </a:r>
          </a:p>
        </p:txBody>
      </p:sp>
      <p:sp>
        <p:nvSpPr>
          <p:cNvPr id="807" name="Google Shape;807;p60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Building a Product Knowledge Extraction Pipeline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61"/>
          <p:cNvGrpSpPr/>
          <p:nvPr/>
        </p:nvGrpSpPr>
        <p:grpSpPr>
          <a:xfrm>
            <a:off x="3615495" y="2365863"/>
            <a:ext cx="210237" cy="212769"/>
            <a:chOff x="1655958" y="1877237"/>
            <a:chExt cx="318300" cy="372300"/>
          </a:xfrm>
        </p:grpSpPr>
        <p:sp>
          <p:nvSpPr>
            <p:cNvPr id="813" name="Google Shape;813;p61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1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5" name="Google Shape;815;p61"/>
          <p:cNvGrpSpPr/>
          <p:nvPr/>
        </p:nvGrpSpPr>
        <p:grpSpPr>
          <a:xfrm>
            <a:off x="5230785" y="2365862"/>
            <a:ext cx="210237" cy="212769"/>
            <a:chOff x="1655958" y="1877237"/>
            <a:chExt cx="318300" cy="372300"/>
          </a:xfrm>
        </p:grpSpPr>
        <p:sp>
          <p:nvSpPr>
            <p:cNvPr id="816" name="Google Shape;816;p61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1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8" name="Google Shape;818;p61"/>
          <p:cNvGrpSpPr/>
          <p:nvPr/>
        </p:nvGrpSpPr>
        <p:grpSpPr>
          <a:xfrm>
            <a:off x="6802583" y="2323318"/>
            <a:ext cx="210237" cy="212769"/>
            <a:chOff x="1655958" y="1877237"/>
            <a:chExt cx="318300" cy="372300"/>
          </a:xfrm>
        </p:grpSpPr>
        <p:sp>
          <p:nvSpPr>
            <p:cNvPr id="819" name="Google Shape;819;p61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1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1" name="Google Shape;821;p61"/>
          <p:cNvSpPr txBox="1"/>
          <p:nvPr/>
        </p:nvSpPr>
        <p:spPr>
          <a:xfrm>
            <a:off x="5577084" y="3573624"/>
            <a:ext cx="1283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Postprocess extraction results to further improve data quality</a:t>
            </a:r>
            <a:endParaRPr sz="1200"/>
          </a:p>
        </p:txBody>
      </p:sp>
      <p:sp>
        <p:nvSpPr>
          <p:cNvPr id="822" name="Google Shape;822;p61"/>
          <p:cNvSpPr txBox="1"/>
          <p:nvPr/>
        </p:nvSpPr>
        <p:spPr>
          <a:xfrm>
            <a:off x="7099054" y="2466556"/>
            <a:ext cx="1780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Pre-publish evaluation as gatekeeper to guarantee high quality data</a:t>
            </a:r>
            <a:endParaRPr sz="1200"/>
          </a:p>
        </p:txBody>
      </p:sp>
      <p:grpSp>
        <p:nvGrpSpPr>
          <p:cNvPr id="823" name="Google Shape;823;p61"/>
          <p:cNvGrpSpPr/>
          <p:nvPr/>
        </p:nvGrpSpPr>
        <p:grpSpPr>
          <a:xfrm>
            <a:off x="3957173" y="1984619"/>
            <a:ext cx="1066570" cy="1046687"/>
            <a:chOff x="628070" y="761993"/>
            <a:chExt cx="1420200" cy="1420200"/>
          </a:xfrm>
        </p:grpSpPr>
        <p:sp>
          <p:nvSpPr>
            <p:cNvPr id="824" name="Google Shape;824;p61"/>
            <p:cNvSpPr/>
            <p:nvPr/>
          </p:nvSpPr>
          <p:spPr>
            <a:xfrm>
              <a:off x="628070" y="761993"/>
              <a:ext cx="1420200" cy="1420200"/>
            </a:xfrm>
            <a:prstGeom prst="ellipse">
              <a:avLst/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1"/>
            <p:cNvSpPr txBox="1"/>
            <p:nvPr/>
          </p:nvSpPr>
          <p:spPr>
            <a:xfrm>
              <a:off x="836052" y="969975"/>
              <a:ext cx="1004100" cy="10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OpenTag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6" name="Google Shape;826;p61"/>
          <p:cNvSpPr txBox="1"/>
          <p:nvPr/>
        </p:nvSpPr>
        <p:spPr>
          <a:xfrm>
            <a:off x="3707025" y="1689375"/>
            <a:ext cx="2077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and fine-tune models</a:t>
            </a:r>
            <a:endParaRPr sz="1200"/>
          </a:p>
        </p:txBody>
      </p:sp>
      <p:pic>
        <p:nvPicPr>
          <p:cNvPr descr="Lot of People High Res Stock Images | Shutterstock" id="827" name="Google Shape;827;p61"/>
          <p:cNvPicPr preferRelativeResize="0"/>
          <p:nvPr/>
        </p:nvPicPr>
        <p:blipFill rotWithShape="1">
          <a:blip r:embed="rId3">
            <a:alphaModFix/>
          </a:blip>
          <a:srcRect b="21942" l="0" r="-603" t="0"/>
          <a:stretch/>
        </p:blipFill>
        <p:spPr>
          <a:xfrm>
            <a:off x="7334214" y="1625249"/>
            <a:ext cx="1122624" cy="811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 Phd Group icon PNG, ICO or ICNS | Free vector icons" id="828" name="Google Shape;82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8273" y="1166900"/>
            <a:ext cx="640440" cy="554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9" name="Google Shape;829;p61"/>
          <p:cNvGrpSpPr/>
          <p:nvPr/>
        </p:nvGrpSpPr>
        <p:grpSpPr>
          <a:xfrm>
            <a:off x="2087066" y="2009653"/>
            <a:ext cx="1359665" cy="909246"/>
            <a:chOff x="4841" y="1613059"/>
            <a:chExt cx="1500900" cy="900600"/>
          </a:xfrm>
        </p:grpSpPr>
        <p:sp>
          <p:nvSpPr>
            <p:cNvPr id="830" name="Google Shape;830;p61"/>
            <p:cNvSpPr/>
            <p:nvPr/>
          </p:nvSpPr>
          <p:spPr>
            <a:xfrm>
              <a:off x="4841" y="1613059"/>
              <a:ext cx="1500900" cy="900600"/>
            </a:xfrm>
            <a:prstGeom prst="roundRect">
              <a:avLst>
                <a:gd fmla="val 10000" name="adj"/>
              </a:avLst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1"/>
            <p:cNvSpPr txBox="1"/>
            <p:nvPr/>
          </p:nvSpPr>
          <p:spPr>
            <a:xfrm>
              <a:off x="31219" y="1639437"/>
              <a:ext cx="1448400" cy="8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Automatic Training Data Generation</a:t>
              </a:r>
              <a:endParaRPr sz="1100"/>
            </a:p>
          </p:txBody>
        </p:sp>
      </p:grpSp>
      <p:grpSp>
        <p:nvGrpSpPr>
          <p:cNvPr id="832" name="Google Shape;832;p61"/>
          <p:cNvGrpSpPr/>
          <p:nvPr/>
        </p:nvGrpSpPr>
        <p:grpSpPr>
          <a:xfrm rot="-5400000">
            <a:off x="4359491" y="3046972"/>
            <a:ext cx="238725" cy="279225"/>
            <a:chOff x="1655958" y="1877237"/>
            <a:chExt cx="318300" cy="372300"/>
          </a:xfrm>
        </p:grpSpPr>
        <p:sp>
          <p:nvSpPr>
            <p:cNvPr id="833" name="Google Shape;833;p61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1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ople avatar standing together group silhouette Vector Image" id="835" name="Google Shape;835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5522" y="3305947"/>
            <a:ext cx="946625" cy="99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1"/>
          <p:cNvSpPr txBox="1"/>
          <p:nvPr/>
        </p:nvSpPr>
        <p:spPr>
          <a:xfrm>
            <a:off x="4009816" y="4135620"/>
            <a:ext cx="1563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Benchmarking</a:t>
            </a:r>
            <a:endParaRPr sz="1200"/>
          </a:p>
        </p:txBody>
      </p:sp>
      <p:grpSp>
        <p:nvGrpSpPr>
          <p:cNvPr id="837" name="Google Shape;837;p61"/>
          <p:cNvGrpSpPr/>
          <p:nvPr/>
        </p:nvGrpSpPr>
        <p:grpSpPr>
          <a:xfrm>
            <a:off x="5444333" y="2015895"/>
            <a:ext cx="1359665" cy="909246"/>
            <a:chOff x="4841" y="1639286"/>
            <a:chExt cx="1500900" cy="900600"/>
          </a:xfrm>
        </p:grpSpPr>
        <p:sp>
          <p:nvSpPr>
            <p:cNvPr id="838" name="Google Shape;838;p61"/>
            <p:cNvSpPr/>
            <p:nvPr/>
          </p:nvSpPr>
          <p:spPr>
            <a:xfrm>
              <a:off x="4841" y="1639286"/>
              <a:ext cx="1500900" cy="900600"/>
            </a:xfrm>
            <a:prstGeom prst="roundRect">
              <a:avLst>
                <a:gd fmla="val 10000" name="adj"/>
              </a:avLst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1"/>
            <p:cNvSpPr txBox="1"/>
            <p:nvPr/>
          </p:nvSpPr>
          <p:spPr>
            <a:xfrm>
              <a:off x="31219" y="1665664"/>
              <a:ext cx="1448400" cy="8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Deep Learning</a:t>
              </a:r>
              <a:b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Cleaning</a:t>
              </a:r>
              <a:endParaRPr sz="1100"/>
            </a:p>
          </p:txBody>
        </p:sp>
      </p:grpSp>
      <p:grpSp>
        <p:nvGrpSpPr>
          <p:cNvPr id="840" name="Google Shape;840;p61"/>
          <p:cNvGrpSpPr/>
          <p:nvPr/>
        </p:nvGrpSpPr>
        <p:grpSpPr>
          <a:xfrm>
            <a:off x="5686447" y="2932393"/>
            <a:ext cx="799436" cy="722024"/>
            <a:chOff x="4234232" y="2148308"/>
            <a:chExt cx="1435768" cy="1296738"/>
          </a:xfrm>
        </p:grpSpPr>
        <p:pic>
          <p:nvPicPr>
            <p:cNvPr descr="Coronavirus Covid 19, Avoid Crowded Places, Prevent Health Pictogram,  Silhouette Style Icon Stock Vector - Illustration of prevention, isolated:  180055435" id="841" name="Google Shape;841;p61"/>
            <p:cNvPicPr preferRelativeResize="0"/>
            <p:nvPr/>
          </p:nvPicPr>
          <p:blipFill rotWithShape="1">
            <a:blip r:embed="rId6">
              <a:alphaModFix/>
            </a:blip>
            <a:srcRect b="0" l="0" r="0" t="9682"/>
            <a:stretch/>
          </p:blipFill>
          <p:spPr>
            <a:xfrm>
              <a:off x="4234232" y="2148308"/>
              <a:ext cx="1435768" cy="1296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61"/>
            <p:cNvSpPr/>
            <p:nvPr/>
          </p:nvSpPr>
          <p:spPr>
            <a:xfrm>
              <a:off x="4234232" y="2148310"/>
              <a:ext cx="387600" cy="32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61"/>
          <p:cNvSpPr txBox="1"/>
          <p:nvPr/>
        </p:nvSpPr>
        <p:spPr>
          <a:xfrm>
            <a:off x="288676" y="1963399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Repeatability</a:t>
            </a:r>
            <a:endParaRPr b="1"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61"/>
          <p:cNvSpPr txBox="1"/>
          <p:nvPr/>
        </p:nvSpPr>
        <p:spPr>
          <a:xfrm>
            <a:off x="330629" y="2411198"/>
            <a:ext cx="156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E2E pipelines, automations to allow for extensions to more domains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61"/>
          <p:cNvSpPr/>
          <p:nvPr/>
        </p:nvSpPr>
        <p:spPr>
          <a:xfrm>
            <a:off x="288675" y="2004899"/>
            <a:ext cx="1626600" cy="166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1"/>
          <p:cNvSpPr/>
          <p:nvPr/>
        </p:nvSpPr>
        <p:spPr>
          <a:xfrm>
            <a:off x="516050" y="1275254"/>
            <a:ext cx="1159539" cy="6479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1M</a:t>
            </a:r>
          </a:p>
        </p:txBody>
      </p:sp>
      <p:sp>
        <p:nvSpPr>
          <p:cNvPr id="847" name="Google Shape;847;p61"/>
          <p:cNvSpPr txBox="1"/>
          <p:nvPr/>
        </p:nvSpPr>
        <p:spPr>
          <a:xfrm>
            <a:off x="2267200" y="2984275"/>
            <a:ext cx="135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 Learning</a:t>
            </a:r>
            <a:endParaRPr sz="1200"/>
          </a:p>
        </p:txBody>
      </p:sp>
      <p:sp>
        <p:nvSpPr>
          <p:cNvPr id="848" name="Google Shape;848;p61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Building a Product Knowledge Extraction Pipeline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62"/>
          <p:cNvGrpSpPr/>
          <p:nvPr/>
        </p:nvGrpSpPr>
        <p:grpSpPr>
          <a:xfrm>
            <a:off x="3615495" y="2365863"/>
            <a:ext cx="210237" cy="212769"/>
            <a:chOff x="1655958" y="1877237"/>
            <a:chExt cx="318300" cy="372300"/>
          </a:xfrm>
        </p:grpSpPr>
        <p:sp>
          <p:nvSpPr>
            <p:cNvPr id="854" name="Google Shape;854;p62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2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6" name="Google Shape;856;p62"/>
          <p:cNvGrpSpPr/>
          <p:nvPr/>
        </p:nvGrpSpPr>
        <p:grpSpPr>
          <a:xfrm>
            <a:off x="5230785" y="2365862"/>
            <a:ext cx="210237" cy="212769"/>
            <a:chOff x="1655958" y="1877237"/>
            <a:chExt cx="318300" cy="372300"/>
          </a:xfrm>
        </p:grpSpPr>
        <p:sp>
          <p:nvSpPr>
            <p:cNvPr id="857" name="Google Shape;857;p62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2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62"/>
          <p:cNvGrpSpPr/>
          <p:nvPr/>
        </p:nvGrpSpPr>
        <p:grpSpPr>
          <a:xfrm>
            <a:off x="6802583" y="2323318"/>
            <a:ext cx="210237" cy="212769"/>
            <a:chOff x="1655958" y="1877237"/>
            <a:chExt cx="318300" cy="372300"/>
          </a:xfrm>
        </p:grpSpPr>
        <p:sp>
          <p:nvSpPr>
            <p:cNvPr id="860" name="Google Shape;860;p62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2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" name="Google Shape;862;p62"/>
          <p:cNvSpPr txBox="1"/>
          <p:nvPr/>
        </p:nvSpPr>
        <p:spPr>
          <a:xfrm>
            <a:off x="5577084" y="3573624"/>
            <a:ext cx="1283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Postprocess extraction results to further improve data quality</a:t>
            </a:r>
            <a:endParaRPr sz="1200"/>
          </a:p>
        </p:txBody>
      </p:sp>
      <p:grpSp>
        <p:nvGrpSpPr>
          <p:cNvPr id="863" name="Google Shape;863;p62"/>
          <p:cNvGrpSpPr/>
          <p:nvPr/>
        </p:nvGrpSpPr>
        <p:grpSpPr>
          <a:xfrm>
            <a:off x="3957173" y="1984619"/>
            <a:ext cx="1066570" cy="1046687"/>
            <a:chOff x="628070" y="761993"/>
            <a:chExt cx="1420200" cy="1420200"/>
          </a:xfrm>
        </p:grpSpPr>
        <p:sp>
          <p:nvSpPr>
            <p:cNvPr id="864" name="Google Shape;864;p62"/>
            <p:cNvSpPr/>
            <p:nvPr/>
          </p:nvSpPr>
          <p:spPr>
            <a:xfrm>
              <a:off x="628070" y="761993"/>
              <a:ext cx="1420200" cy="1420200"/>
            </a:xfrm>
            <a:prstGeom prst="ellipse">
              <a:avLst/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2"/>
            <p:cNvSpPr txBox="1"/>
            <p:nvPr/>
          </p:nvSpPr>
          <p:spPr>
            <a:xfrm>
              <a:off x="836052" y="969975"/>
              <a:ext cx="1004100" cy="10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OpenTag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6" name="Google Shape;866;p62"/>
          <p:cNvSpPr txBox="1"/>
          <p:nvPr/>
        </p:nvSpPr>
        <p:spPr>
          <a:xfrm>
            <a:off x="3707025" y="1689375"/>
            <a:ext cx="2077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and fine-tune models</a:t>
            </a:r>
            <a:endParaRPr sz="1200"/>
          </a:p>
        </p:txBody>
      </p:sp>
      <p:pic>
        <p:nvPicPr>
          <p:cNvPr descr="User Phd Group icon PNG, ICO or ICNS | Free vector icons" id="867" name="Google Shape;86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8273" y="1166900"/>
            <a:ext cx="640440" cy="554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8" name="Google Shape;868;p62"/>
          <p:cNvGrpSpPr/>
          <p:nvPr/>
        </p:nvGrpSpPr>
        <p:grpSpPr>
          <a:xfrm>
            <a:off x="2087066" y="2009653"/>
            <a:ext cx="1359665" cy="909246"/>
            <a:chOff x="4841" y="1613059"/>
            <a:chExt cx="1500900" cy="900600"/>
          </a:xfrm>
        </p:grpSpPr>
        <p:sp>
          <p:nvSpPr>
            <p:cNvPr id="869" name="Google Shape;869;p62"/>
            <p:cNvSpPr/>
            <p:nvPr/>
          </p:nvSpPr>
          <p:spPr>
            <a:xfrm>
              <a:off x="4841" y="1613059"/>
              <a:ext cx="1500900" cy="900600"/>
            </a:xfrm>
            <a:prstGeom prst="roundRect">
              <a:avLst>
                <a:gd fmla="val 10000" name="adj"/>
              </a:avLst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2"/>
            <p:cNvSpPr txBox="1"/>
            <p:nvPr/>
          </p:nvSpPr>
          <p:spPr>
            <a:xfrm>
              <a:off x="31219" y="1639437"/>
              <a:ext cx="1448400" cy="8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Automatic Training Data Generation</a:t>
              </a:r>
              <a:endParaRPr sz="1100"/>
            </a:p>
          </p:txBody>
        </p:sp>
      </p:grpSp>
      <p:grpSp>
        <p:nvGrpSpPr>
          <p:cNvPr id="871" name="Google Shape;871;p62"/>
          <p:cNvGrpSpPr/>
          <p:nvPr/>
        </p:nvGrpSpPr>
        <p:grpSpPr>
          <a:xfrm rot="-5400000">
            <a:off x="4359491" y="3046972"/>
            <a:ext cx="238725" cy="279225"/>
            <a:chOff x="1655958" y="1877237"/>
            <a:chExt cx="318300" cy="372300"/>
          </a:xfrm>
        </p:grpSpPr>
        <p:sp>
          <p:nvSpPr>
            <p:cNvPr id="872" name="Google Shape;872;p62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2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ople avatar standing together group silhouette Vector Image" id="874" name="Google Shape;87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5522" y="3305947"/>
            <a:ext cx="946625" cy="99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2"/>
          <p:cNvSpPr txBox="1"/>
          <p:nvPr/>
        </p:nvSpPr>
        <p:spPr>
          <a:xfrm>
            <a:off x="4009816" y="4135620"/>
            <a:ext cx="1563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Benchmarking</a:t>
            </a:r>
            <a:endParaRPr sz="1200"/>
          </a:p>
        </p:txBody>
      </p:sp>
      <p:grpSp>
        <p:nvGrpSpPr>
          <p:cNvPr id="876" name="Google Shape;876;p62"/>
          <p:cNvGrpSpPr/>
          <p:nvPr/>
        </p:nvGrpSpPr>
        <p:grpSpPr>
          <a:xfrm>
            <a:off x="5444333" y="2015895"/>
            <a:ext cx="1359665" cy="909246"/>
            <a:chOff x="4841" y="1639286"/>
            <a:chExt cx="1500900" cy="900600"/>
          </a:xfrm>
        </p:grpSpPr>
        <p:sp>
          <p:nvSpPr>
            <p:cNvPr id="877" name="Google Shape;877;p62"/>
            <p:cNvSpPr/>
            <p:nvPr/>
          </p:nvSpPr>
          <p:spPr>
            <a:xfrm>
              <a:off x="4841" y="1639286"/>
              <a:ext cx="1500900" cy="900600"/>
            </a:xfrm>
            <a:prstGeom prst="roundRect">
              <a:avLst>
                <a:gd fmla="val 10000" name="adj"/>
              </a:avLst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2"/>
            <p:cNvSpPr txBox="1"/>
            <p:nvPr/>
          </p:nvSpPr>
          <p:spPr>
            <a:xfrm>
              <a:off x="31219" y="1665664"/>
              <a:ext cx="1448400" cy="8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Deep Learning</a:t>
              </a:r>
              <a:b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Cleaning</a:t>
              </a:r>
              <a:endParaRPr sz="1100"/>
            </a:p>
          </p:txBody>
        </p:sp>
      </p:grpSp>
      <p:grpSp>
        <p:nvGrpSpPr>
          <p:cNvPr id="879" name="Google Shape;879;p62"/>
          <p:cNvGrpSpPr/>
          <p:nvPr/>
        </p:nvGrpSpPr>
        <p:grpSpPr>
          <a:xfrm>
            <a:off x="5686447" y="2932393"/>
            <a:ext cx="799436" cy="722024"/>
            <a:chOff x="4234232" y="2148308"/>
            <a:chExt cx="1435768" cy="1296738"/>
          </a:xfrm>
        </p:grpSpPr>
        <p:pic>
          <p:nvPicPr>
            <p:cNvPr descr="Coronavirus Covid 19, Avoid Crowded Places, Prevent Health Pictogram,  Silhouette Style Icon Stock Vector - Illustration of prevention, isolated:  180055435" id="880" name="Google Shape;880;p62"/>
            <p:cNvPicPr preferRelativeResize="0"/>
            <p:nvPr/>
          </p:nvPicPr>
          <p:blipFill rotWithShape="1">
            <a:blip r:embed="rId5">
              <a:alphaModFix/>
            </a:blip>
            <a:srcRect b="0" l="0" r="0" t="9682"/>
            <a:stretch/>
          </p:blipFill>
          <p:spPr>
            <a:xfrm>
              <a:off x="4234232" y="2148308"/>
              <a:ext cx="1435768" cy="1296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62"/>
            <p:cNvSpPr/>
            <p:nvPr/>
          </p:nvSpPr>
          <p:spPr>
            <a:xfrm>
              <a:off x="4234232" y="2148310"/>
              <a:ext cx="387600" cy="32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ople avatar standing together group silhouette Vector Image" id="882" name="Google Shape;88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8322" y="1781947"/>
            <a:ext cx="946625" cy="994173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2"/>
          <p:cNvSpPr txBox="1"/>
          <p:nvPr/>
        </p:nvSpPr>
        <p:spPr>
          <a:xfrm>
            <a:off x="288676" y="1963399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Repeatability</a:t>
            </a:r>
            <a:endParaRPr b="1"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2"/>
          <p:cNvSpPr txBox="1"/>
          <p:nvPr/>
        </p:nvSpPr>
        <p:spPr>
          <a:xfrm>
            <a:off x="330629" y="2411198"/>
            <a:ext cx="156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E2E pipelines, automations to allow for extensions to more domains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62"/>
          <p:cNvSpPr/>
          <p:nvPr/>
        </p:nvSpPr>
        <p:spPr>
          <a:xfrm>
            <a:off x="288675" y="2004899"/>
            <a:ext cx="1626600" cy="166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2"/>
          <p:cNvSpPr/>
          <p:nvPr/>
        </p:nvSpPr>
        <p:spPr>
          <a:xfrm>
            <a:off x="516050" y="1275254"/>
            <a:ext cx="1159539" cy="6479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1M</a:t>
            </a:r>
          </a:p>
        </p:txBody>
      </p:sp>
      <p:sp>
        <p:nvSpPr>
          <p:cNvPr id="887" name="Google Shape;887;p62"/>
          <p:cNvSpPr txBox="1"/>
          <p:nvPr/>
        </p:nvSpPr>
        <p:spPr>
          <a:xfrm>
            <a:off x="2267200" y="2984275"/>
            <a:ext cx="135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 Learning</a:t>
            </a:r>
            <a:endParaRPr sz="1200"/>
          </a:p>
        </p:txBody>
      </p:sp>
      <p:sp>
        <p:nvSpPr>
          <p:cNvPr id="888" name="Google Shape;888;p62"/>
          <p:cNvSpPr txBox="1"/>
          <p:nvPr/>
        </p:nvSpPr>
        <p:spPr>
          <a:xfrm>
            <a:off x="7144599" y="2672625"/>
            <a:ext cx="1730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Scale-up pre-publish evaluation w. lower labeling needs</a:t>
            </a:r>
            <a:endParaRPr sz="1200"/>
          </a:p>
        </p:txBody>
      </p:sp>
      <p:sp>
        <p:nvSpPr>
          <p:cNvPr id="889" name="Google Shape;889;p62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Building a Product Knowledge Extraction Pipeline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3"/>
          <p:cNvSpPr/>
          <p:nvPr/>
        </p:nvSpPr>
        <p:spPr>
          <a:xfrm>
            <a:off x="2001250" y="1278075"/>
            <a:ext cx="4925100" cy="2427600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63"/>
          <p:cNvGrpSpPr/>
          <p:nvPr/>
        </p:nvGrpSpPr>
        <p:grpSpPr>
          <a:xfrm>
            <a:off x="3615495" y="2365863"/>
            <a:ext cx="210237" cy="212769"/>
            <a:chOff x="1655958" y="1877237"/>
            <a:chExt cx="318300" cy="372300"/>
          </a:xfrm>
        </p:grpSpPr>
        <p:sp>
          <p:nvSpPr>
            <p:cNvPr id="896" name="Google Shape;896;p63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3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63"/>
          <p:cNvGrpSpPr/>
          <p:nvPr/>
        </p:nvGrpSpPr>
        <p:grpSpPr>
          <a:xfrm>
            <a:off x="5230785" y="2365862"/>
            <a:ext cx="210237" cy="212769"/>
            <a:chOff x="1655958" y="1877237"/>
            <a:chExt cx="318300" cy="372300"/>
          </a:xfrm>
        </p:grpSpPr>
        <p:sp>
          <p:nvSpPr>
            <p:cNvPr id="899" name="Google Shape;899;p63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3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63"/>
          <p:cNvGrpSpPr/>
          <p:nvPr/>
        </p:nvGrpSpPr>
        <p:grpSpPr>
          <a:xfrm>
            <a:off x="6802583" y="2323318"/>
            <a:ext cx="210237" cy="212769"/>
            <a:chOff x="1655958" y="1877237"/>
            <a:chExt cx="318300" cy="372300"/>
          </a:xfrm>
        </p:grpSpPr>
        <p:sp>
          <p:nvSpPr>
            <p:cNvPr id="902" name="Google Shape;902;p63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3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63"/>
          <p:cNvGrpSpPr/>
          <p:nvPr/>
        </p:nvGrpSpPr>
        <p:grpSpPr>
          <a:xfrm>
            <a:off x="3957173" y="1984619"/>
            <a:ext cx="1066570" cy="1046687"/>
            <a:chOff x="628070" y="761993"/>
            <a:chExt cx="1420200" cy="1420200"/>
          </a:xfrm>
        </p:grpSpPr>
        <p:sp>
          <p:nvSpPr>
            <p:cNvPr id="905" name="Google Shape;905;p63"/>
            <p:cNvSpPr/>
            <p:nvPr/>
          </p:nvSpPr>
          <p:spPr>
            <a:xfrm>
              <a:off x="628070" y="761993"/>
              <a:ext cx="1420200" cy="1420200"/>
            </a:xfrm>
            <a:prstGeom prst="ellipse">
              <a:avLst/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3"/>
            <p:cNvSpPr txBox="1"/>
            <p:nvPr/>
          </p:nvSpPr>
          <p:spPr>
            <a:xfrm>
              <a:off x="836052" y="969975"/>
              <a:ext cx="1004100" cy="10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OpenTag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63"/>
          <p:cNvGrpSpPr/>
          <p:nvPr/>
        </p:nvGrpSpPr>
        <p:grpSpPr>
          <a:xfrm>
            <a:off x="2087066" y="2009653"/>
            <a:ext cx="1359665" cy="909246"/>
            <a:chOff x="4841" y="1613059"/>
            <a:chExt cx="1500900" cy="900600"/>
          </a:xfrm>
        </p:grpSpPr>
        <p:sp>
          <p:nvSpPr>
            <p:cNvPr id="908" name="Google Shape;908;p63"/>
            <p:cNvSpPr/>
            <p:nvPr/>
          </p:nvSpPr>
          <p:spPr>
            <a:xfrm>
              <a:off x="4841" y="1613059"/>
              <a:ext cx="1500900" cy="900600"/>
            </a:xfrm>
            <a:prstGeom prst="roundRect">
              <a:avLst>
                <a:gd fmla="val 10000" name="adj"/>
              </a:avLst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3"/>
            <p:cNvSpPr txBox="1"/>
            <p:nvPr/>
          </p:nvSpPr>
          <p:spPr>
            <a:xfrm>
              <a:off x="31219" y="1639437"/>
              <a:ext cx="1448400" cy="8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Automatic Training Data Generation</a:t>
              </a:r>
              <a:endParaRPr sz="1100"/>
            </a:p>
          </p:txBody>
        </p:sp>
      </p:grpSp>
      <p:grpSp>
        <p:nvGrpSpPr>
          <p:cNvPr id="910" name="Google Shape;910;p63"/>
          <p:cNvGrpSpPr/>
          <p:nvPr/>
        </p:nvGrpSpPr>
        <p:grpSpPr>
          <a:xfrm rot="-5400000">
            <a:off x="4359491" y="3046972"/>
            <a:ext cx="238725" cy="279225"/>
            <a:chOff x="1655958" y="1877237"/>
            <a:chExt cx="318300" cy="372300"/>
          </a:xfrm>
        </p:grpSpPr>
        <p:sp>
          <p:nvSpPr>
            <p:cNvPr id="911" name="Google Shape;911;p63"/>
            <p:cNvSpPr/>
            <p:nvPr/>
          </p:nvSpPr>
          <p:spPr>
            <a:xfrm>
              <a:off x="1655958" y="1877237"/>
              <a:ext cx="318300" cy="3723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EC0A7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3"/>
            <p:cNvSpPr txBox="1"/>
            <p:nvPr/>
          </p:nvSpPr>
          <p:spPr>
            <a:xfrm>
              <a:off x="1655958" y="1951687"/>
              <a:ext cx="2229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ople avatar standing together group silhouette Vector Image" id="913" name="Google Shape;91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522" y="3305947"/>
            <a:ext cx="946625" cy="9941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4" name="Google Shape;914;p63"/>
          <p:cNvGrpSpPr/>
          <p:nvPr/>
        </p:nvGrpSpPr>
        <p:grpSpPr>
          <a:xfrm>
            <a:off x="5444333" y="2015895"/>
            <a:ext cx="1359665" cy="909246"/>
            <a:chOff x="4841" y="1639286"/>
            <a:chExt cx="1500900" cy="900600"/>
          </a:xfrm>
        </p:grpSpPr>
        <p:sp>
          <p:nvSpPr>
            <p:cNvPr id="915" name="Google Shape;915;p63"/>
            <p:cNvSpPr/>
            <p:nvPr/>
          </p:nvSpPr>
          <p:spPr>
            <a:xfrm>
              <a:off x="4841" y="1639286"/>
              <a:ext cx="1500900" cy="900600"/>
            </a:xfrm>
            <a:prstGeom prst="roundRect">
              <a:avLst>
                <a:gd fmla="val 10000" name="adj"/>
              </a:avLst>
            </a:prstGeom>
            <a:solidFill>
              <a:srgbClr val="E3831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3"/>
            <p:cNvSpPr txBox="1"/>
            <p:nvPr/>
          </p:nvSpPr>
          <p:spPr>
            <a:xfrm>
              <a:off x="31219" y="1665664"/>
              <a:ext cx="1448400" cy="84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Deep Learning</a:t>
              </a:r>
              <a:b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Cleaning</a:t>
              </a:r>
              <a:endParaRPr sz="1100"/>
            </a:p>
          </p:txBody>
        </p:sp>
      </p:grpSp>
      <p:sp>
        <p:nvSpPr>
          <p:cNvPr id="917" name="Google Shape;917;p63"/>
          <p:cNvSpPr txBox="1"/>
          <p:nvPr/>
        </p:nvSpPr>
        <p:spPr>
          <a:xfrm>
            <a:off x="2115552" y="1466334"/>
            <a:ext cx="88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8" name="Google Shape;918;p63"/>
          <p:cNvGrpSpPr/>
          <p:nvPr/>
        </p:nvGrpSpPr>
        <p:grpSpPr>
          <a:xfrm>
            <a:off x="2963485" y="1404479"/>
            <a:ext cx="661171" cy="580031"/>
            <a:chOff x="4234232" y="2148308"/>
            <a:chExt cx="1435768" cy="1296738"/>
          </a:xfrm>
        </p:grpSpPr>
        <p:pic>
          <p:nvPicPr>
            <p:cNvPr descr="Coronavirus Covid 19, Avoid Crowded Places, Prevent Health Pictogram,  Silhouette Style Icon Stock Vector - Illustration of prevention, isolated:  180055435" id="919" name="Google Shape;919;p63"/>
            <p:cNvPicPr preferRelativeResize="0"/>
            <p:nvPr/>
          </p:nvPicPr>
          <p:blipFill rotWithShape="1">
            <a:blip r:embed="rId4">
              <a:alphaModFix/>
            </a:blip>
            <a:srcRect b="0" l="0" r="0" t="9682"/>
            <a:stretch/>
          </p:blipFill>
          <p:spPr>
            <a:xfrm>
              <a:off x="4234232" y="2148308"/>
              <a:ext cx="1435768" cy="1296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63"/>
            <p:cNvSpPr/>
            <p:nvPr/>
          </p:nvSpPr>
          <p:spPr>
            <a:xfrm>
              <a:off x="4234232" y="2148310"/>
              <a:ext cx="387600" cy="32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ople avatar standing together group silhouette Vector Image" id="921" name="Google Shape;92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322" y="1781947"/>
            <a:ext cx="946625" cy="994173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63"/>
          <p:cNvSpPr txBox="1"/>
          <p:nvPr/>
        </p:nvSpPr>
        <p:spPr>
          <a:xfrm>
            <a:off x="288676" y="1963399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Repeatability</a:t>
            </a:r>
            <a:endParaRPr b="1"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63"/>
          <p:cNvSpPr txBox="1"/>
          <p:nvPr/>
        </p:nvSpPr>
        <p:spPr>
          <a:xfrm>
            <a:off x="330629" y="2411198"/>
            <a:ext cx="156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E2E pipelines, automations to allow for extensions to more domains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63"/>
          <p:cNvSpPr/>
          <p:nvPr/>
        </p:nvSpPr>
        <p:spPr>
          <a:xfrm>
            <a:off x="288675" y="2004899"/>
            <a:ext cx="1626600" cy="166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3"/>
          <p:cNvSpPr/>
          <p:nvPr/>
        </p:nvSpPr>
        <p:spPr>
          <a:xfrm>
            <a:off x="516050" y="1275254"/>
            <a:ext cx="1159539" cy="6479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1M</a:t>
            </a:r>
          </a:p>
        </p:txBody>
      </p:sp>
      <p:sp>
        <p:nvSpPr>
          <p:cNvPr id="926" name="Google Shape;926;p63"/>
          <p:cNvSpPr txBox="1"/>
          <p:nvPr/>
        </p:nvSpPr>
        <p:spPr>
          <a:xfrm>
            <a:off x="2267200" y="2984275"/>
            <a:ext cx="135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 Learning</a:t>
            </a:r>
            <a:endParaRPr sz="1200"/>
          </a:p>
        </p:txBody>
      </p:sp>
      <p:sp>
        <p:nvSpPr>
          <p:cNvPr id="927" name="Google Shape;927;p63"/>
          <p:cNvSpPr txBox="1"/>
          <p:nvPr/>
        </p:nvSpPr>
        <p:spPr>
          <a:xfrm>
            <a:off x="7144599" y="2672625"/>
            <a:ext cx="1730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Scale-up pre-publish evaluation w. lower labeling needs</a:t>
            </a:r>
            <a:endParaRPr sz="1200"/>
          </a:p>
        </p:txBody>
      </p:sp>
      <p:sp>
        <p:nvSpPr>
          <p:cNvPr id="928" name="Google Shape;928;p63"/>
          <p:cNvSpPr txBox="1"/>
          <p:nvPr/>
        </p:nvSpPr>
        <p:spPr>
          <a:xfrm>
            <a:off x="4009816" y="4135620"/>
            <a:ext cx="1563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Benchmarking</a:t>
            </a:r>
            <a:endParaRPr sz="1200"/>
          </a:p>
        </p:txBody>
      </p:sp>
      <p:sp>
        <p:nvSpPr>
          <p:cNvPr id="929" name="Google Shape;929;p63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Building a Product Knowledge Extraction Pipeline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930" name="Google Shape;930;p63"/>
          <p:cNvSpPr txBox="1"/>
          <p:nvPr/>
        </p:nvSpPr>
        <p:spPr>
          <a:xfrm>
            <a:off x="1980175" y="4338975"/>
            <a:ext cx="748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: Auto-ML, Dist. supervision, Data cleaning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4"/>
          <p:cNvSpPr/>
          <p:nvPr/>
        </p:nvSpPr>
        <p:spPr>
          <a:xfrm>
            <a:off x="381875" y="2004075"/>
            <a:ext cx="1438800" cy="1482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4"/>
          <p:cNvSpPr txBox="1"/>
          <p:nvPr/>
        </p:nvSpPr>
        <p:spPr>
          <a:xfrm>
            <a:off x="271024" y="2114975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b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64"/>
          <p:cNvSpPr txBox="1"/>
          <p:nvPr/>
        </p:nvSpPr>
        <p:spPr>
          <a:xfrm>
            <a:off x="312976" y="2562774"/>
            <a:ext cx="15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Significant cost reduction for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scale ups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8" name="Google Shape;93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676" y="2339290"/>
            <a:ext cx="1026752" cy="1249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9" name="Google Shape;939;p64"/>
          <p:cNvGrpSpPr/>
          <p:nvPr/>
        </p:nvGrpSpPr>
        <p:grpSpPr>
          <a:xfrm>
            <a:off x="5613428" y="2559901"/>
            <a:ext cx="2911538" cy="403957"/>
            <a:chOff x="6570170" y="3616401"/>
            <a:chExt cx="3882051" cy="538609"/>
          </a:xfrm>
        </p:grpSpPr>
        <p:cxnSp>
          <p:nvCxnSpPr>
            <p:cNvPr id="940" name="Google Shape;940;p64"/>
            <p:cNvCxnSpPr>
              <a:stCxn id="938" idx="3"/>
            </p:cNvCxnSpPr>
            <p:nvPr/>
          </p:nvCxnSpPr>
          <p:spPr>
            <a:xfrm>
              <a:off x="6570170" y="4155010"/>
              <a:ext cx="3687600" cy="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1" name="Google Shape;941;p64"/>
            <p:cNvSpPr txBox="1"/>
            <p:nvPr/>
          </p:nvSpPr>
          <p:spPr>
            <a:xfrm>
              <a:off x="7170821" y="3616401"/>
              <a:ext cx="3281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Thousands of attributes</a:t>
              </a:r>
              <a:endParaRPr sz="1100"/>
            </a:p>
          </p:txBody>
        </p:sp>
      </p:grpSp>
      <p:grpSp>
        <p:nvGrpSpPr>
          <p:cNvPr id="942" name="Google Shape;942;p64"/>
          <p:cNvGrpSpPr/>
          <p:nvPr/>
        </p:nvGrpSpPr>
        <p:grpSpPr>
          <a:xfrm>
            <a:off x="5100052" y="1259515"/>
            <a:ext cx="2533921" cy="1079775"/>
            <a:chOff x="5885669" y="1882553"/>
            <a:chExt cx="3378562" cy="1439700"/>
          </a:xfrm>
        </p:grpSpPr>
        <p:cxnSp>
          <p:nvCxnSpPr>
            <p:cNvPr id="943" name="Google Shape;943;p64"/>
            <p:cNvCxnSpPr>
              <a:stCxn id="938" idx="0"/>
            </p:cNvCxnSpPr>
            <p:nvPr/>
          </p:nvCxnSpPr>
          <p:spPr>
            <a:xfrm rot="10800000">
              <a:off x="5885669" y="1882553"/>
              <a:ext cx="0" cy="143970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4" name="Google Shape;944;p64"/>
            <p:cNvSpPr txBox="1"/>
            <p:nvPr/>
          </p:nvSpPr>
          <p:spPr>
            <a:xfrm>
              <a:off x="6041331" y="1930063"/>
              <a:ext cx="322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Millions of categories</a:t>
              </a:r>
              <a:endParaRPr sz="1100"/>
            </a:p>
          </p:txBody>
        </p:sp>
      </p:grpSp>
      <p:grpSp>
        <p:nvGrpSpPr>
          <p:cNvPr id="945" name="Google Shape;945;p64"/>
          <p:cNvGrpSpPr/>
          <p:nvPr/>
        </p:nvGrpSpPr>
        <p:grpSpPr>
          <a:xfrm>
            <a:off x="987401" y="3588425"/>
            <a:ext cx="3599275" cy="938700"/>
            <a:chOff x="402134" y="4987767"/>
            <a:chExt cx="4799034" cy="1251600"/>
          </a:xfrm>
        </p:grpSpPr>
        <p:cxnSp>
          <p:nvCxnSpPr>
            <p:cNvPr id="946" name="Google Shape;946;p64"/>
            <p:cNvCxnSpPr/>
            <p:nvPr/>
          </p:nvCxnSpPr>
          <p:spPr>
            <a:xfrm flipH="1">
              <a:off x="3066068" y="4987767"/>
              <a:ext cx="2135100" cy="1251600"/>
            </a:xfrm>
            <a:prstGeom prst="straightConnector1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7" name="Google Shape;947;p64"/>
            <p:cNvSpPr txBox="1"/>
            <p:nvPr/>
          </p:nvSpPr>
          <p:spPr>
            <a:xfrm>
              <a:off x="402134" y="5502794"/>
              <a:ext cx="355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Hundreds of languages</a:t>
              </a:r>
              <a:endParaRPr sz="1100"/>
            </a:p>
          </p:txBody>
        </p:sp>
      </p:grpSp>
      <p:sp>
        <p:nvSpPr>
          <p:cNvPr id="948" name="Google Shape;948;p64"/>
          <p:cNvSpPr txBox="1"/>
          <p:nvPr/>
        </p:nvSpPr>
        <p:spPr>
          <a:xfrm>
            <a:off x="4244900" y="4034175"/>
            <a:ext cx="396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One-size-fits-all models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64"/>
          <p:cNvSpPr/>
          <p:nvPr/>
        </p:nvSpPr>
        <p:spPr>
          <a:xfrm>
            <a:off x="609366" y="1275254"/>
            <a:ext cx="916778" cy="6390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1B</a:t>
            </a:r>
          </a:p>
        </p:txBody>
      </p:sp>
      <p:sp>
        <p:nvSpPr>
          <p:cNvPr id="950" name="Google Shape;950;p64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Scaling Up </a:t>
            </a: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Product Knowledge Extraction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951" name="Google Shape;951;p64"/>
          <p:cNvSpPr/>
          <p:nvPr/>
        </p:nvSpPr>
        <p:spPr>
          <a:xfrm>
            <a:off x="278225" y="4640761"/>
            <a:ext cx="874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Karamanolakis et al., TXtract: Taxonomy-aware knowledge extraction for thousands of product categories, ACL 2020.</a:t>
            </a:r>
            <a:endParaRPr sz="14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Yan et al., AdaTag: Multi-Attribute Value Extraction from Product Profiles with Adaptive Decoding, ACL 2021.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5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Scaling Up for Millions of Categories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grpSp>
        <p:nvGrpSpPr>
          <p:cNvPr id="957" name="Google Shape;957;p65"/>
          <p:cNvGrpSpPr/>
          <p:nvPr/>
        </p:nvGrpSpPr>
        <p:grpSpPr>
          <a:xfrm>
            <a:off x="421798" y="1496670"/>
            <a:ext cx="2615625" cy="1457775"/>
            <a:chOff x="663997" y="1843152"/>
            <a:chExt cx="3487500" cy="1943700"/>
          </a:xfrm>
        </p:grpSpPr>
        <p:grpSp>
          <p:nvGrpSpPr>
            <p:cNvPr id="958" name="Google Shape;958;p65"/>
            <p:cNvGrpSpPr/>
            <p:nvPr/>
          </p:nvGrpSpPr>
          <p:grpSpPr>
            <a:xfrm>
              <a:off x="663997" y="1843152"/>
              <a:ext cx="3487500" cy="1943700"/>
              <a:chOff x="3902149" y="1838030"/>
              <a:chExt cx="3487500" cy="1943700"/>
            </a:xfrm>
          </p:grpSpPr>
          <p:sp>
            <p:nvSpPr>
              <p:cNvPr id="959" name="Google Shape;959;p65"/>
              <p:cNvSpPr/>
              <p:nvPr/>
            </p:nvSpPr>
            <p:spPr>
              <a:xfrm>
                <a:off x="3902149" y="1838030"/>
                <a:ext cx="3487500" cy="1943700"/>
              </a:xfrm>
              <a:prstGeom prst="rect">
                <a:avLst/>
              </a:prstGeom>
              <a:solidFill>
                <a:schemeClr val="lt1"/>
              </a:solidFill>
              <a:ln cap="flat" cmpd="sng" w="15875">
                <a:solidFill>
                  <a:srgbClr val="A65F0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60" name="Google Shape;960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19477" y="1871408"/>
                <a:ext cx="1822684" cy="1186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1" name="Google Shape;961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5087" y="3137815"/>
              <a:ext cx="2990850" cy="574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2" name="Google Shape;962;p65"/>
            <p:cNvSpPr/>
            <p:nvPr/>
          </p:nvSpPr>
          <p:spPr>
            <a:xfrm>
              <a:off x="3297541" y="3096401"/>
              <a:ext cx="572700" cy="220800"/>
            </a:xfrm>
            <a:prstGeom prst="rect">
              <a:avLst/>
            </a:prstGeom>
            <a:solidFill>
              <a:srgbClr val="FFFF00">
                <a:alpha val="49800"/>
              </a:srgbClr>
            </a:solidFill>
            <a:ln cap="flat" cmpd="sng" w="158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65"/>
          <p:cNvGrpSpPr/>
          <p:nvPr/>
        </p:nvGrpSpPr>
        <p:grpSpPr>
          <a:xfrm>
            <a:off x="3209630" y="1496670"/>
            <a:ext cx="2615625" cy="1457775"/>
            <a:chOff x="4381107" y="1843152"/>
            <a:chExt cx="3487500" cy="1943700"/>
          </a:xfrm>
        </p:grpSpPr>
        <p:sp>
          <p:nvSpPr>
            <p:cNvPr id="964" name="Google Shape;964;p65"/>
            <p:cNvSpPr/>
            <p:nvPr/>
          </p:nvSpPr>
          <p:spPr>
            <a:xfrm>
              <a:off x="4381107" y="1843152"/>
              <a:ext cx="3487500" cy="19437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A65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65" name="Google Shape;96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50297" y="1875051"/>
              <a:ext cx="1441190" cy="1399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50729" y="3317063"/>
              <a:ext cx="3135276" cy="394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7" name="Google Shape;967;p65"/>
            <p:cNvSpPr/>
            <p:nvPr/>
          </p:nvSpPr>
          <p:spPr>
            <a:xfrm>
              <a:off x="4483830" y="3528792"/>
              <a:ext cx="1502400" cy="195300"/>
            </a:xfrm>
            <a:prstGeom prst="rect">
              <a:avLst/>
            </a:prstGeom>
            <a:solidFill>
              <a:srgbClr val="FFFF00">
                <a:alpha val="49800"/>
              </a:srgbClr>
            </a:solidFill>
            <a:ln cap="flat" cmpd="sng" w="158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65"/>
          <p:cNvGrpSpPr/>
          <p:nvPr/>
        </p:nvGrpSpPr>
        <p:grpSpPr>
          <a:xfrm>
            <a:off x="5997463" y="1496670"/>
            <a:ext cx="2615625" cy="1457775"/>
            <a:chOff x="8098217" y="1843152"/>
            <a:chExt cx="3487500" cy="1943700"/>
          </a:xfrm>
        </p:grpSpPr>
        <p:sp>
          <p:nvSpPr>
            <p:cNvPr id="969" name="Google Shape;969;p65"/>
            <p:cNvSpPr/>
            <p:nvPr/>
          </p:nvSpPr>
          <p:spPr>
            <a:xfrm>
              <a:off x="8098217" y="1843152"/>
              <a:ext cx="3487500" cy="19437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A65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0" name="Google Shape;970;p6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9466220" y="1883181"/>
              <a:ext cx="751473" cy="1304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61840" y="3187737"/>
              <a:ext cx="2560231" cy="53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p65"/>
            <p:cNvSpPr/>
            <p:nvPr/>
          </p:nvSpPr>
          <p:spPr>
            <a:xfrm>
              <a:off x="9995040" y="3348622"/>
              <a:ext cx="656400" cy="201300"/>
            </a:xfrm>
            <a:prstGeom prst="rect">
              <a:avLst/>
            </a:prstGeom>
            <a:solidFill>
              <a:srgbClr val="FFFF00">
                <a:alpha val="49800"/>
              </a:srgbClr>
            </a:solidFill>
            <a:ln cap="flat" cmpd="sng" w="158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3" name="Google Shape;973;p65"/>
          <p:cNvSpPr/>
          <p:nvPr/>
        </p:nvSpPr>
        <p:spPr>
          <a:xfrm>
            <a:off x="1580801" y="1122925"/>
            <a:ext cx="633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 1. Train a single model?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Train/Test Distribution shift -&gt; Invalid predictions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Optimistic Display"/>
                <a:ea typeface="Optimistic Display"/>
                <a:cs typeface="Optimistic Display"/>
                <a:sym typeface="Optimistic Display"/>
              </a:rPr>
              <a:t>About Me (2): My Favorite Quote</a:t>
            </a:r>
            <a:endParaRPr b="1" sz="3200"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235" name="Google Shape;235;p30"/>
          <p:cNvSpPr txBox="1"/>
          <p:nvPr>
            <p:ph type="title"/>
          </p:nvPr>
        </p:nvSpPr>
        <p:spPr>
          <a:xfrm>
            <a:off x="490250" y="1139825"/>
            <a:ext cx="8613600" cy="3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</a:rPr>
              <a:t>Science is to test crazy ideas;</a:t>
            </a:r>
            <a:br>
              <a:rPr b="1" lang="en" sz="4000">
                <a:solidFill>
                  <a:schemeClr val="lt1"/>
                </a:solidFill>
              </a:rPr>
            </a:br>
            <a:r>
              <a:rPr b="1" lang="en" sz="4000">
                <a:solidFill>
                  <a:schemeClr val="lt1"/>
                </a:solidFill>
              </a:rPr>
              <a:t>Engineering is to bring these ideas into business</a:t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                                        — Andreas Holzinger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6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Scaling Up for Millions of Categories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grpSp>
        <p:nvGrpSpPr>
          <p:cNvPr id="979" name="Google Shape;979;p66"/>
          <p:cNvGrpSpPr/>
          <p:nvPr/>
        </p:nvGrpSpPr>
        <p:grpSpPr>
          <a:xfrm>
            <a:off x="421798" y="1496670"/>
            <a:ext cx="2615625" cy="1457775"/>
            <a:chOff x="663997" y="1843152"/>
            <a:chExt cx="3487500" cy="1943700"/>
          </a:xfrm>
        </p:grpSpPr>
        <p:grpSp>
          <p:nvGrpSpPr>
            <p:cNvPr id="980" name="Google Shape;980;p66"/>
            <p:cNvGrpSpPr/>
            <p:nvPr/>
          </p:nvGrpSpPr>
          <p:grpSpPr>
            <a:xfrm>
              <a:off x="663997" y="1843152"/>
              <a:ext cx="3487500" cy="1943700"/>
              <a:chOff x="3902149" y="1838030"/>
              <a:chExt cx="3487500" cy="1943700"/>
            </a:xfrm>
          </p:grpSpPr>
          <p:sp>
            <p:nvSpPr>
              <p:cNvPr id="981" name="Google Shape;981;p66"/>
              <p:cNvSpPr/>
              <p:nvPr/>
            </p:nvSpPr>
            <p:spPr>
              <a:xfrm>
                <a:off x="3902149" y="1838030"/>
                <a:ext cx="3487500" cy="1943700"/>
              </a:xfrm>
              <a:prstGeom prst="rect">
                <a:avLst/>
              </a:prstGeom>
              <a:solidFill>
                <a:schemeClr val="lt1"/>
              </a:solidFill>
              <a:ln cap="flat" cmpd="sng" w="15875">
                <a:solidFill>
                  <a:srgbClr val="A65F0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82" name="Google Shape;982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19477" y="1871408"/>
                <a:ext cx="1822684" cy="1186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83" name="Google Shape;983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5087" y="3137815"/>
              <a:ext cx="2990850" cy="574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4" name="Google Shape;984;p66"/>
            <p:cNvSpPr/>
            <p:nvPr/>
          </p:nvSpPr>
          <p:spPr>
            <a:xfrm>
              <a:off x="3297541" y="3096401"/>
              <a:ext cx="572700" cy="220800"/>
            </a:xfrm>
            <a:prstGeom prst="rect">
              <a:avLst/>
            </a:prstGeom>
            <a:solidFill>
              <a:srgbClr val="FFFF00">
                <a:alpha val="49800"/>
              </a:srgbClr>
            </a:solidFill>
            <a:ln cap="flat" cmpd="sng" w="158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66"/>
          <p:cNvGrpSpPr/>
          <p:nvPr/>
        </p:nvGrpSpPr>
        <p:grpSpPr>
          <a:xfrm>
            <a:off x="3209630" y="1496670"/>
            <a:ext cx="2615625" cy="1457775"/>
            <a:chOff x="4381107" y="1843152"/>
            <a:chExt cx="3487500" cy="1943700"/>
          </a:xfrm>
        </p:grpSpPr>
        <p:sp>
          <p:nvSpPr>
            <p:cNvPr id="986" name="Google Shape;986;p66"/>
            <p:cNvSpPr/>
            <p:nvPr/>
          </p:nvSpPr>
          <p:spPr>
            <a:xfrm>
              <a:off x="4381107" y="1843152"/>
              <a:ext cx="3487500" cy="19437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A65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7" name="Google Shape;987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50297" y="1875051"/>
              <a:ext cx="1441190" cy="1399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50729" y="3317063"/>
              <a:ext cx="3135276" cy="394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9" name="Google Shape;989;p66"/>
            <p:cNvSpPr/>
            <p:nvPr/>
          </p:nvSpPr>
          <p:spPr>
            <a:xfrm>
              <a:off x="4483830" y="3528792"/>
              <a:ext cx="1502400" cy="195300"/>
            </a:xfrm>
            <a:prstGeom prst="rect">
              <a:avLst/>
            </a:prstGeom>
            <a:solidFill>
              <a:srgbClr val="FFFF00">
                <a:alpha val="49800"/>
              </a:srgbClr>
            </a:solidFill>
            <a:ln cap="flat" cmpd="sng" w="158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66"/>
          <p:cNvGrpSpPr/>
          <p:nvPr/>
        </p:nvGrpSpPr>
        <p:grpSpPr>
          <a:xfrm>
            <a:off x="5997463" y="1496670"/>
            <a:ext cx="2615625" cy="1457775"/>
            <a:chOff x="8098217" y="1843152"/>
            <a:chExt cx="3487500" cy="1943700"/>
          </a:xfrm>
        </p:grpSpPr>
        <p:sp>
          <p:nvSpPr>
            <p:cNvPr id="991" name="Google Shape;991;p66"/>
            <p:cNvSpPr/>
            <p:nvPr/>
          </p:nvSpPr>
          <p:spPr>
            <a:xfrm>
              <a:off x="8098217" y="1843152"/>
              <a:ext cx="3487500" cy="1943700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A65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2" name="Google Shape;992;p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9466220" y="1883181"/>
              <a:ext cx="751473" cy="1304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61840" y="3187737"/>
              <a:ext cx="2560231" cy="53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4" name="Google Shape;994;p66"/>
            <p:cNvSpPr/>
            <p:nvPr/>
          </p:nvSpPr>
          <p:spPr>
            <a:xfrm>
              <a:off x="9995040" y="3348622"/>
              <a:ext cx="656400" cy="201300"/>
            </a:xfrm>
            <a:prstGeom prst="rect">
              <a:avLst/>
            </a:prstGeom>
            <a:solidFill>
              <a:srgbClr val="FFFF00">
                <a:alpha val="49800"/>
              </a:srgbClr>
            </a:solidFill>
            <a:ln cap="flat" cmpd="sng" w="158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5" name="Google Shape;995;p66"/>
          <p:cNvSpPr/>
          <p:nvPr/>
        </p:nvSpPr>
        <p:spPr>
          <a:xfrm>
            <a:off x="1580801" y="1122925"/>
            <a:ext cx="633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 1. Train a single model?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Train/Test Distribution shift -&gt; Invalid predictions</a:t>
            </a:r>
            <a:endParaRPr sz="1100"/>
          </a:p>
        </p:txBody>
      </p:sp>
      <p:sp>
        <p:nvSpPr>
          <p:cNvPr id="996" name="Google Shape;996;p66"/>
          <p:cNvSpPr/>
          <p:nvPr/>
        </p:nvSpPr>
        <p:spPr>
          <a:xfrm>
            <a:off x="1160966" y="3597374"/>
            <a:ext cx="307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Store/orchestrate 100K+ OpenTag models</a:t>
            </a:r>
            <a:endParaRPr sz="1100"/>
          </a:p>
        </p:txBody>
      </p:sp>
      <p:pic>
        <p:nvPicPr>
          <p:cNvPr id="997" name="Google Shape;997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944" y="3891651"/>
            <a:ext cx="4205865" cy="855634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66"/>
          <p:cNvSpPr/>
          <p:nvPr/>
        </p:nvSpPr>
        <p:spPr>
          <a:xfrm>
            <a:off x="2515977" y="3307825"/>
            <a:ext cx="414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 2. Train a model for each category?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66"/>
          <p:cNvSpPr/>
          <p:nvPr/>
        </p:nvSpPr>
        <p:spPr>
          <a:xfrm>
            <a:off x="5241245" y="3857449"/>
            <a:ext cx="132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categories are very sparse</a:t>
            </a:r>
            <a:endParaRPr sz="1100"/>
          </a:p>
        </p:txBody>
      </p:sp>
      <p:pic>
        <p:nvPicPr>
          <p:cNvPr id="1000" name="Google Shape;1000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75942" y="3545571"/>
            <a:ext cx="1844887" cy="119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6"/>
          <p:cNvSpPr/>
          <p:nvPr/>
        </p:nvSpPr>
        <p:spPr>
          <a:xfrm>
            <a:off x="278225" y="4857553"/>
            <a:ext cx="874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Karamanolakis et al., TXtract: Taxonomy-aware knowledge extraction for thousands of product categories, ACL 2020.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7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Scaling Up for Millions of Categories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1007" name="Google Shape;1007;p67"/>
          <p:cNvSpPr/>
          <p:nvPr/>
        </p:nvSpPr>
        <p:spPr>
          <a:xfrm>
            <a:off x="278225" y="4857553"/>
            <a:ext cx="874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Karamanolakis et al., TXtract: Taxonomy-aware knowledge extraction for thousands of product categories, ACL 2020.</a:t>
            </a:r>
            <a:endParaRPr sz="1100"/>
          </a:p>
        </p:txBody>
      </p:sp>
      <p:sp>
        <p:nvSpPr>
          <p:cNvPr id="1008" name="Google Shape;1008;p67"/>
          <p:cNvSpPr/>
          <p:nvPr/>
        </p:nvSpPr>
        <p:spPr>
          <a:xfrm>
            <a:off x="381875" y="2004075"/>
            <a:ext cx="1438800" cy="1482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7"/>
          <p:cNvSpPr txBox="1"/>
          <p:nvPr/>
        </p:nvSpPr>
        <p:spPr>
          <a:xfrm>
            <a:off x="271024" y="2114975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b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67"/>
          <p:cNvSpPr txBox="1"/>
          <p:nvPr/>
        </p:nvSpPr>
        <p:spPr>
          <a:xfrm>
            <a:off x="312976" y="2562774"/>
            <a:ext cx="15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Significant cost reduction for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scale ups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1" name="Google Shape;1011;p67"/>
          <p:cNvSpPr/>
          <p:nvPr/>
        </p:nvSpPr>
        <p:spPr>
          <a:xfrm>
            <a:off x="609366" y="1275254"/>
            <a:ext cx="916778" cy="6390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1B</a:t>
            </a:r>
          </a:p>
        </p:txBody>
      </p:sp>
      <p:pic>
        <p:nvPicPr>
          <p:cNvPr id="1012" name="Google Shape;101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9850" y="1188414"/>
            <a:ext cx="6482065" cy="336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8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Scaling Up for Millions of Categories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1018" name="Google Shape;1018;p68"/>
          <p:cNvSpPr/>
          <p:nvPr/>
        </p:nvSpPr>
        <p:spPr>
          <a:xfrm>
            <a:off x="278225" y="4857553"/>
            <a:ext cx="874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Karamanolakis et al., TXtract: Taxonomy-aware knowledge extraction for thousands of product categories, ACL 2020.</a:t>
            </a:r>
            <a:endParaRPr sz="1100"/>
          </a:p>
        </p:txBody>
      </p:sp>
      <p:sp>
        <p:nvSpPr>
          <p:cNvPr id="1019" name="Google Shape;1019;p68"/>
          <p:cNvSpPr/>
          <p:nvPr/>
        </p:nvSpPr>
        <p:spPr>
          <a:xfrm>
            <a:off x="381875" y="2004075"/>
            <a:ext cx="1438800" cy="1482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8"/>
          <p:cNvSpPr txBox="1"/>
          <p:nvPr/>
        </p:nvSpPr>
        <p:spPr>
          <a:xfrm>
            <a:off x="271024" y="2114975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b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68"/>
          <p:cNvSpPr txBox="1"/>
          <p:nvPr/>
        </p:nvSpPr>
        <p:spPr>
          <a:xfrm>
            <a:off x="312976" y="2562774"/>
            <a:ext cx="15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Significant cost reduction for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scale ups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2" name="Google Shape;1022;p68"/>
          <p:cNvSpPr/>
          <p:nvPr/>
        </p:nvSpPr>
        <p:spPr>
          <a:xfrm>
            <a:off x="609366" y="1275254"/>
            <a:ext cx="916778" cy="6390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1B</a:t>
            </a:r>
          </a:p>
        </p:txBody>
      </p:sp>
      <p:pic>
        <p:nvPicPr>
          <p:cNvPr id="1023" name="Google Shape;102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9850" y="1188414"/>
            <a:ext cx="6482065" cy="3360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8"/>
          <p:cNvSpPr/>
          <p:nvPr/>
        </p:nvSpPr>
        <p:spPr>
          <a:xfrm>
            <a:off x="2981430" y="2581202"/>
            <a:ext cx="3867600" cy="9489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 cap="flat" cmpd="sng" w="158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68"/>
          <p:cNvSpPr/>
          <p:nvPr/>
        </p:nvSpPr>
        <p:spPr>
          <a:xfrm>
            <a:off x="6315425" y="3620200"/>
            <a:ext cx="2822100" cy="663300"/>
          </a:xfrm>
          <a:prstGeom prst="wedgeRectCallout">
            <a:avLst>
              <a:gd fmla="val -45192" name="adj1"/>
              <a:gd fmla="val -83263" name="adj2"/>
            </a:avLst>
          </a:prstGeom>
          <a:solidFill>
            <a:srgbClr val="C00000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Attention conditioned on category representation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9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Scaling Up for Millions of Categories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1031" name="Google Shape;1031;p69"/>
          <p:cNvSpPr/>
          <p:nvPr/>
        </p:nvSpPr>
        <p:spPr>
          <a:xfrm>
            <a:off x="278225" y="4857553"/>
            <a:ext cx="874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Karamanolakis et al., TXtract: Taxonomy-aware knowledge extraction for thousands of product categories, ACL 2020.</a:t>
            </a:r>
            <a:endParaRPr sz="1100"/>
          </a:p>
        </p:txBody>
      </p:sp>
      <p:sp>
        <p:nvSpPr>
          <p:cNvPr id="1032" name="Google Shape;1032;p69"/>
          <p:cNvSpPr/>
          <p:nvPr/>
        </p:nvSpPr>
        <p:spPr>
          <a:xfrm>
            <a:off x="381875" y="2004075"/>
            <a:ext cx="1438800" cy="1482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9"/>
          <p:cNvSpPr txBox="1"/>
          <p:nvPr/>
        </p:nvSpPr>
        <p:spPr>
          <a:xfrm>
            <a:off x="271024" y="2114975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b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69"/>
          <p:cNvSpPr txBox="1"/>
          <p:nvPr/>
        </p:nvSpPr>
        <p:spPr>
          <a:xfrm>
            <a:off x="312976" y="2562774"/>
            <a:ext cx="15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Significant cost reduction for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scale ups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69"/>
          <p:cNvSpPr/>
          <p:nvPr/>
        </p:nvSpPr>
        <p:spPr>
          <a:xfrm>
            <a:off x="609366" y="1275254"/>
            <a:ext cx="916778" cy="6390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1B</a:t>
            </a:r>
          </a:p>
        </p:txBody>
      </p:sp>
      <p:pic>
        <p:nvPicPr>
          <p:cNvPr id="1036" name="Google Shape;10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9850" y="1188414"/>
            <a:ext cx="6482065" cy="3360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69"/>
          <p:cNvSpPr/>
          <p:nvPr/>
        </p:nvSpPr>
        <p:spPr>
          <a:xfrm>
            <a:off x="4382228" y="1170102"/>
            <a:ext cx="2437500" cy="2343300"/>
          </a:xfrm>
          <a:prstGeom prst="frame">
            <a:avLst>
              <a:gd fmla="val 5665" name="adj1"/>
            </a:avLst>
          </a:prstGeom>
          <a:solidFill>
            <a:srgbClr val="FFFF00"/>
          </a:solidFill>
          <a:ln cap="flat" cmpd="sng" w="158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69"/>
          <p:cNvSpPr/>
          <p:nvPr/>
        </p:nvSpPr>
        <p:spPr>
          <a:xfrm>
            <a:off x="6968450" y="611950"/>
            <a:ext cx="1940400" cy="663300"/>
          </a:xfrm>
          <a:prstGeom prst="wedgeRectCallout">
            <a:avLst>
              <a:gd fmla="val -56483" name="adj1"/>
              <a:gd fmla="val 108164" name="adj2"/>
            </a:avLst>
          </a:prstGeom>
          <a:solidFill>
            <a:srgbClr val="C00000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Multi-task</a:t>
            </a:r>
            <a:b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0"/>
          <p:cNvSpPr/>
          <p:nvPr/>
        </p:nvSpPr>
        <p:spPr>
          <a:xfrm>
            <a:off x="288675" y="2029750"/>
            <a:ext cx="1626600" cy="1668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0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Product Knowl. Extraction from Broader Sources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1045" name="Google Shape;1045;p70"/>
          <p:cNvSpPr txBox="1"/>
          <p:nvPr/>
        </p:nvSpPr>
        <p:spPr>
          <a:xfrm>
            <a:off x="262197" y="2005903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Ubiquity</a:t>
            </a:r>
            <a:endParaRPr b="1" sz="20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70"/>
          <p:cNvSpPr txBox="1"/>
          <p:nvPr/>
        </p:nvSpPr>
        <p:spPr>
          <a:xfrm>
            <a:off x="201950" y="2453703"/>
            <a:ext cx="182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High coverage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long-tail use cases, assumption removal, to next cycle of inventions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7" name="Google Shape;1047;p70"/>
          <p:cNvPicPr preferRelativeResize="0"/>
          <p:nvPr/>
        </p:nvPicPr>
        <p:blipFill rotWithShape="1">
          <a:blip r:embed="rId3">
            <a:alphaModFix/>
          </a:blip>
          <a:srcRect b="0" l="0" r="36499" t="0"/>
          <a:stretch/>
        </p:blipFill>
        <p:spPr>
          <a:xfrm>
            <a:off x="2714375" y="1423125"/>
            <a:ext cx="5581375" cy="34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70"/>
          <p:cNvSpPr txBox="1"/>
          <p:nvPr/>
        </p:nvSpPr>
        <p:spPr>
          <a:xfrm>
            <a:off x="2556300" y="1073950"/>
            <a:ext cx="634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Product knowledge extraction from images, reviews, etc.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70"/>
          <p:cNvSpPr/>
          <p:nvPr/>
        </p:nvSpPr>
        <p:spPr>
          <a:xfrm>
            <a:off x="609366" y="1275254"/>
            <a:ext cx="1034827" cy="618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1T</a:t>
            </a:r>
          </a:p>
        </p:txBody>
      </p:sp>
      <p:sp>
        <p:nvSpPr>
          <p:cNvPr id="1050" name="Google Shape;1050;p70"/>
          <p:cNvSpPr/>
          <p:nvPr/>
        </p:nvSpPr>
        <p:spPr>
          <a:xfrm>
            <a:off x="617801" y="4858050"/>
            <a:ext cx="812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 et al., PAM: Understanding product images in cross product category attribute extraction, KDD 2021.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70"/>
          <p:cNvSpPr txBox="1"/>
          <p:nvPr/>
        </p:nvSpPr>
        <p:spPr>
          <a:xfrm>
            <a:off x="1488575" y="4186575"/>
            <a:ext cx="412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: Multi-modal retrieval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262" y="2204449"/>
            <a:ext cx="6456875" cy="181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71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Text-Rich</a:t>
            </a: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KG Summary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1058" name="Google Shape;1058;p71"/>
          <p:cNvSpPr txBox="1"/>
          <p:nvPr>
            <p:ph idx="1" type="body"/>
          </p:nvPr>
        </p:nvSpPr>
        <p:spPr>
          <a:xfrm>
            <a:off x="311700" y="1001275"/>
            <a:ext cx="8832300" cy="3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Crazy idea:</a:t>
            </a:r>
            <a:r>
              <a:rPr b="1" lang="en" sz="21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Finding structure and modeling ambiguity from text-rich sources</a:t>
            </a:r>
            <a:endParaRPr sz="21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 challenges: </a:t>
            </a:r>
            <a:r>
              <a:rPr b="1" lang="en" sz="2195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Sparse &amp; Noisy</a:t>
            </a: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structured</a:t>
            </a: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everywhere</a:t>
            </a:r>
            <a:endParaRPr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Framework: </a:t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Applications: Product detail display, Search, Recommendation </a:t>
            </a:r>
            <a:endParaRPr b="1" sz="22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Unmentioned crazy idea: </a:t>
            </a:r>
            <a:r>
              <a:rPr lang="en" sz="21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 taxonomy extraction &amp; construction</a:t>
            </a:r>
            <a:endParaRPr b="1" sz="2195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71"/>
          <p:cNvSpPr/>
          <p:nvPr/>
        </p:nvSpPr>
        <p:spPr>
          <a:xfrm>
            <a:off x="929050" y="4510025"/>
            <a:ext cx="7528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Mao et al., 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Octet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Online catalog taxonomy 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enrichment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with self-supervision. SigKDD, 2020.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Zhang et al., Minimally supervised structure-rich text categorization via learning on text-rich networks. Webconf, 2021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Zhang</a:t>
            </a: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al., OA-Mine: Open-World attribute mining for e-Commerce products with weak supervision. Webconf, 2022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154" y="2153100"/>
            <a:ext cx="1227075" cy="15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2"/>
          <p:cNvSpPr txBox="1"/>
          <p:nvPr>
            <p:ph type="title"/>
          </p:nvPr>
        </p:nvSpPr>
        <p:spPr>
          <a:xfrm>
            <a:off x="908975" y="962250"/>
            <a:ext cx="7186800" cy="3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Generation #3: Dual Neural Knowledge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3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An Example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1071" name="Google Shape;10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860625"/>
            <a:ext cx="5784774" cy="40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540" y="941600"/>
            <a:ext cx="296438" cy="3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73"/>
          <p:cNvSpPr/>
          <p:nvPr/>
        </p:nvSpPr>
        <p:spPr>
          <a:xfrm>
            <a:off x="4081980" y="3110055"/>
            <a:ext cx="248100" cy="22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4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Another Example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1079" name="Google Shape;10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4000"/>
            <a:ext cx="703897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450" y="1685925"/>
            <a:ext cx="68199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4"/>
          <p:cNvSpPr/>
          <p:nvPr/>
        </p:nvSpPr>
        <p:spPr>
          <a:xfrm>
            <a:off x="5046600" y="2913650"/>
            <a:ext cx="2881800" cy="249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250" y="2328863"/>
            <a:ext cx="69723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5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Another Example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1088" name="Google Shape;10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400"/>
            <a:ext cx="4505300" cy="24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900" y="1713625"/>
            <a:ext cx="4281424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75"/>
          <p:cNvSpPr/>
          <p:nvPr/>
        </p:nvSpPr>
        <p:spPr>
          <a:xfrm>
            <a:off x="591875" y="2157850"/>
            <a:ext cx="3926400" cy="173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5"/>
          <p:cNvSpPr/>
          <p:nvPr/>
        </p:nvSpPr>
        <p:spPr>
          <a:xfrm>
            <a:off x="3599455" y="2691250"/>
            <a:ext cx="730800" cy="17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5"/>
          <p:cNvSpPr/>
          <p:nvPr/>
        </p:nvSpPr>
        <p:spPr>
          <a:xfrm>
            <a:off x="3639875" y="3206750"/>
            <a:ext cx="932100" cy="17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5"/>
          <p:cNvSpPr/>
          <p:nvPr/>
        </p:nvSpPr>
        <p:spPr>
          <a:xfrm>
            <a:off x="6942350" y="1700650"/>
            <a:ext cx="2012700" cy="173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5"/>
          <p:cNvSpPr/>
          <p:nvPr/>
        </p:nvSpPr>
        <p:spPr>
          <a:xfrm>
            <a:off x="5373625" y="2404350"/>
            <a:ext cx="558000" cy="173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5"/>
          <p:cNvSpPr/>
          <p:nvPr/>
        </p:nvSpPr>
        <p:spPr>
          <a:xfrm>
            <a:off x="6405626" y="2928800"/>
            <a:ext cx="1690500" cy="173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Optimistic Display"/>
                <a:ea typeface="Optimistic Display"/>
                <a:cs typeface="Optimistic Display"/>
                <a:sym typeface="Optimistic Display"/>
              </a:rPr>
              <a:t>About Me (2): My Research Philosophy</a:t>
            </a:r>
            <a:endParaRPr b="1" sz="3200"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 rotWithShape="1">
          <a:blip r:embed="rId3">
            <a:alphaModFix/>
          </a:blip>
          <a:srcRect b="0" l="14830" r="13664" t="0"/>
          <a:stretch/>
        </p:blipFill>
        <p:spPr>
          <a:xfrm>
            <a:off x="1906375" y="1070425"/>
            <a:ext cx="5464249" cy="38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0" y="3124200"/>
            <a:ext cx="2238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Roofshots</a:t>
            </a:r>
            <a:r>
              <a:rPr lang="en" sz="18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Deliver incrementally and make production impacts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7370625" y="1037174"/>
            <a:ext cx="1773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Moonshots</a:t>
            </a:r>
            <a:r>
              <a:rPr lang="en" sz="18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Strive to apply and invent the state-of-the-art​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6"/>
          <p:cNvSpPr txBox="1"/>
          <p:nvPr>
            <p:ph type="title"/>
          </p:nvPr>
        </p:nvSpPr>
        <p:spPr>
          <a:xfrm>
            <a:off x="311700" y="10958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Key Questions to Ask Regarding Hallucination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101" name="Google Shape;1101;p76"/>
          <p:cNvSpPr txBox="1"/>
          <p:nvPr>
            <p:ph idx="1" type="body"/>
          </p:nvPr>
        </p:nvSpPr>
        <p:spPr>
          <a:xfrm>
            <a:off x="768900" y="1738750"/>
            <a:ext cx="7547100" cy="26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b="1" i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reliable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LLMs in answering factual questions?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LLMs perform </a:t>
            </a:r>
            <a:r>
              <a:rPr b="1" i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equally well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across different types of factual knowledge?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well-known LLM tricks work?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Increasing </a:t>
            </a:r>
            <a:r>
              <a:rPr b="1" i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size</a:t>
            </a:r>
            <a:endParaRPr b="1" i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b="1" i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Instruction tuning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76"/>
          <p:cNvSpPr txBox="1"/>
          <p:nvPr/>
        </p:nvSpPr>
        <p:spPr>
          <a:xfrm>
            <a:off x="1564750" y="363725"/>
            <a:ext cx="692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How Knowledgeable are LLMs?</a:t>
            </a:r>
            <a:endParaRPr b="1" sz="3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7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Questions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108" name="Google Shape;11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17800"/>
            <a:ext cx="7479100" cy="36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/>
          <p:nvPr/>
        </p:nvSpPr>
        <p:spPr>
          <a:xfrm>
            <a:off x="311800" y="4873068"/>
            <a:ext cx="88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Sun et al. Head-to-Tail: How Knowledgeable are Large Language Models (LLM)?A.K.A. Will LLMs Replace Knowledge Graphs? arXiv, 2023.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78"/>
          <p:cNvPicPr preferRelativeResize="0"/>
          <p:nvPr/>
        </p:nvPicPr>
        <p:blipFill rotWithShape="1">
          <a:blip r:embed="rId3">
            <a:alphaModFix/>
          </a:blip>
          <a:srcRect b="0" l="0" r="1497" t="0"/>
          <a:stretch/>
        </p:blipFill>
        <p:spPr>
          <a:xfrm>
            <a:off x="1929250" y="2267850"/>
            <a:ext cx="6378050" cy="20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78"/>
          <p:cNvPicPr preferRelativeResize="0"/>
          <p:nvPr/>
        </p:nvPicPr>
        <p:blipFill rotWithShape="1">
          <a:blip r:embed="rId4">
            <a:alphaModFix/>
          </a:blip>
          <a:srcRect b="7578" l="0" r="0" t="0"/>
          <a:stretch/>
        </p:blipFill>
        <p:spPr>
          <a:xfrm>
            <a:off x="6611600" y="936125"/>
            <a:ext cx="1760325" cy="16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200" y="1020425"/>
            <a:ext cx="5947024" cy="16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8"/>
          <p:cNvSpPr txBox="1"/>
          <p:nvPr>
            <p:ph type="title"/>
          </p:nvPr>
        </p:nvSpPr>
        <p:spPr>
          <a:xfrm>
            <a:off x="311700" y="3338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Head-to-Tail Benchmark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118" name="Google Shape;1118;p78"/>
          <p:cNvSpPr/>
          <p:nvPr/>
        </p:nvSpPr>
        <p:spPr>
          <a:xfrm>
            <a:off x="2664800" y="2257637"/>
            <a:ext cx="563100" cy="26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8"/>
          <p:cNvSpPr/>
          <p:nvPr/>
        </p:nvSpPr>
        <p:spPr>
          <a:xfrm>
            <a:off x="4365463" y="2257637"/>
            <a:ext cx="544500" cy="26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8"/>
          <p:cNvSpPr/>
          <p:nvPr/>
        </p:nvSpPr>
        <p:spPr>
          <a:xfrm>
            <a:off x="5914249" y="2257637"/>
            <a:ext cx="563100" cy="26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8"/>
          <p:cNvSpPr/>
          <p:nvPr/>
        </p:nvSpPr>
        <p:spPr>
          <a:xfrm>
            <a:off x="3028975" y="3680680"/>
            <a:ext cx="626100" cy="26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78"/>
          <p:cNvSpPr/>
          <p:nvPr/>
        </p:nvSpPr>
        <p:spPr>
          <a:xfrm>
            <a:off x="4456348" y="3680685"/>
            <a:ext cx="626100" cy="26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8"/>
          <p:cNvSpPr/>
          <p:nvPr/>
        </p:nvSpPr>
        <p:spPr>
          <a:xfrm>
            <a:off x="5890785" y="3671630"/>
            <a:ext cx="626100" cy="262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78"/>
          <p:cNvSpPr/>
          <p:nvPr/>
        </p:nvSpPr>
        <p:spPr>
          <a:xfrm>
            <a:off x="6593073" y="824425"/>
            <a:ext cx="128554" cy="3581400"/>
          </a:xfrm>
          <a:custGeom>
            <a:rect b="b" l="l" r="r" t="t"/>
            <a:pathLst>
              <a:path extrusionOk="0" h="143256" w="60425">
                <a:moveTo>
                  <a:pt x="56852" y="0"/>
                </a:moveTo>
                <a:cubicBezTo>
                  <a:pt x="56801" y="11532"/>
                  <a:pt x="65031" y="55372"/>
                  <a:pt x="56547" y="69189"/>
                </a:cubicBezTo>
                <a:cubicBezTo>
                  <a:pt x="48063" y="83007"/>
                  <a:pt x="15297" y="70561"/>
                  <a:pt x="5950" y="82905"/>
                </a:cubicBezTo>
                <a:cubicBezTo>
                  <a:pt x="-3397" y="95250"/>
                  <a:pt x="1378" y="133198"/>
                  <a:pt x="464" y="143256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5" name="Google Shape;1125;p78"/>
          <p:cNvSpPr txBox="1"/>
          <p:nvPr/>
        </p:nvSpPr>
        <p:spPr>
          <a:xfrm>
            <a:off x="1382390" y="4218880"/>
            <a:ext cx="6924900" cy="47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When counted by popularity, majority of entities are long-tail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78"/>
          <p:cNvSpPr/>
          <p:nvPr/>
        </p:nvSpPr>
        <p:spPr>
          <a:xfrm>
            <a:off x="311800" y="4873068"/>
            <a:ext cx="88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Sun et al. Head-to-Tail: How Knowledgeable are Large Language Models (LLM)?A.K.A. Will LLMs Replace Knowledge Graphs? arXiv, 2023.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79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Q1. How Reliable Are LLMs on Factual Questions? 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132" name="Google Shape;1132;p79"/>
          <p:cNvSpPr/>
          <p:nvPr/>
        </p:nvSpPr>
        <p:spPr>
          <a:xfrm>
            <a:off x="311800" y="4873068"/>
            <a:ext cx="88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Sun et al. Head-to-Tail: How Knowledgeable are Large Language Models (LLM)?A.K.A. Will LLMs Replace Knowledge Graphs? arXiv, 2023.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3" name="Google Shape;11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941600"/>
            <a:ext cx="5376675" cy="27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9"/>
          <p:cNvSpPr/>
          <p:nvPr/>
        </p:nvSpPr>
        <p:spPr>
          <a:xfrm>
            <a:off x="5752900" y="3827500"/>
            <a:ext cx="3046200" cy="803400"/>
          </a:xfrm>
          <a:prstGeom prst="wedgeRectCallout">
            <a:avLst>
              <a:gd fmla="val -34005" name="adj1"/>
              <a:gd fmla="val -130545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Similar for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specific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domains and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general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domains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79"/>
          <p:cNvSpPr/>
          <p:nvPr/>
        </p:nvSpPr>
        <p:spPr>
          <a:xfrm>
            <a:off x="339725" y="3827500"/>
            <a:ext cx="5148900" cy="803400"/>
          </a:xfrm>
          <a:prstGeom prst="wedgeRectCallout">
            <a:avLst>
              <a:gd fmla="val 34973" name="adj1"/>
              <a:gd fmla="val -12074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Very low accuracy. Higher missing rate for GPT whereas higher hallucination rate for Llama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0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Q2. Performance Similar for Head/Torso/Tail? 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141" name="Google Shape;1141;p80"/>
          <p:cNvSpPr/>
          <p:nvPr/>
        </p:nvSpPr>
        <p:spPr>
          <a:xfrm>
            <a:off x="311800" y="4873068"/>
            <a:ext cx="88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Sun et al. Head-to-Tail: How Knowledgeable are Large Language Models (LLM)?A.K.A. Will LLMs Replace Knowledge Graphs? arXiv, 2023.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2" name="Google Shape;11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70200"/>
            <a:ext cx="7386038" cy="353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3" name="Google Shape;1143;p80"/>
          <p:cNvCxnSpPr/>
          <p:nvPr/>
        </p:nvCxnSpPr>
        <p:spPr>
          <a:xfrm>
            <a:off x="2341525" y="2198800"/>
            <a:ext cx="5549700" cy="1174800"/>
          </a:xfrm>
          <a:prstGeom prst="straightConnector1">
            <a:avLst/>
          </a:prstGeom>
          <a:noFill/>
          <a:ln cap="flat" cmpd="sng" w="152400">
            <a:solidFill>
              <a:srgbClr val="FF93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550" y="1034950"/>
            <a:ext cx="3683350" cy="385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81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Q3. Do Normal LLM Tricks Help?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150" name="Google Shape;1150;p81"/>
          <p:cNvSpPr/>
          <p:nvPr/>
        </p:nvSpPr>
        <p:spPr>
          <a:xfrm>
            <a:off x="986150" y="1326400"/>
            <a:ext cx="3524400" cy="867000"/>
          </a:xfrm>
          <a:prstGeom prst="wedgeRectCallout">
            <a:avLst>
              <a:gd fmla="val 68905" name="adj1"/>
              <a:gd fmla="val 634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Increasing model size does not appear to help significantly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81"/>
          <p:cNvSpPr/>
          <p:nvPr/>
        </p:nvSpPr>
        <p:spPr>
          <a:xfrm>
            <a:off x="986150" y="3414625"/>
            <a:ext cx="3524400" cy="867000"/>
          </a:xfrm>
          <a:prstGeom prst="wedgeRectCallout">
            <a:avLst>
              <a:gd fmla="val 68905" name="adj1"/>
              <a:gd fmla="val 63400" name="adj2"/>
            </a:avLst>
          </a:prstGeom>
          <a:solidFill>
            <a:srgbClr val="FF93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Instruction-tuned counterparts have higher missing rate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81"/>
          <p:cNvSpPr/>
          <p:nvPr/>
        </p:nvSpPr>
        <p:spPr>
          <a:xfrm>
            <a:off x="311800" y="4873068"/>
            <a:ext cx="88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Sun et al. Head-to-Tail: How Knowledgeable are Large Language Models (LLM)?A.K.A. Will LLMs Replace Knowledge Graphs? arXiv, 2023.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2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Q3-2. How About Changing Facts?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158" name="Google Shape;1158;p82"/>
          <p:cNvPicPr preferRelativeResize="0"/>
          <p:nvPr/>
        </p:nvPicPr>
        <p:blipFill rotWithShape="1">
          <a:blip r:embed="rId3">
            <a:alphaModFix/>
          </a:blip>
          <a:srcRect b="15611" l="0" r="0" t="0"/>
          <a:stretch/>
        </p:blipFill>
        <p:spPr>
          <a:xfrm>
            <a:off x="247000" y="1170200"/>
            <a:ext cx="8558849" cy="197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82"/>
          <p:cNvSpPr/>
          <p:nvPr/>
        </p:nvSpPr>
        <p:spPr>
          <a:xfrm>
            <a:off x="175" y="48580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Vu, Iyyer, Wang, Constant, Wei, Wei, Tar, Sung, Zhou, Le, Luong. FreshLLMs: Refreshing LLMs with Search Engine Augmentation. arXiv, 2023.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82"/>
          <p:cNvSpPr/>
          <p:nvPr/>
        </p:nvSpPr>
        <p:spPr>
          <a:xfrm>
            <a:off x="300350" y="3536200"/>
            <a:ext cx="2877900" cy="1017000"/>
          </a:xfrm>
          <a:prstGeom prst="wedgeRectCallout">
            <a:avLst>
              <a:gd fmla="val 33984" name="adj1"/>
              <a:gd fmla="val -118346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Good quality for static head facts, comparable to Google Search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82"/>
          <p:cNvSpPr/>
          <p:nvPr/>
        </p:nvSpPr>
        <p:spPr>
          <a:xfrm>
            <a:off x="3428125" y="3547051"/>
            <a:ext cx="2604900" cy="827400"/>
          </a:xfrm>
          <a:prstGeom prst="wedgeRectCallout">
            <a:avLst>
              <a:gd fmla="val -7433" name="adj1"/>
              <a:gd fmla="val -115096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Low accuracy for slow or fast changing facts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82"/>
          <p:cNvSpPr/>
          <p:nvPr/>
        </p:nvSpPr>
        <p:spPr>
          <a:xfrm>
            <a:off x="6243375" y="3547050"/>
            <a:ext cx="2761500" cy="1006200"/>
          </a:xfrm>
          <a:prstGeom prst="wedgeRectCallout">
            <a:avLst>
              <a:gd fmla="val -23936" name="adj1"/>
              <a:gd fmla="val -117993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LLM way better than Google search to detect false premise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3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Q3-3. How About Taxonomies?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168" name="Google Shape;1168;p83"/>
          <p:cNvSpPr/>
          <p:nvPr/>
        </p:nvSpPr>
        <p:spPr>
          <a:xfrm>
            <a:off x="311800" y="4858050"/>
            <a:ext cx="88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Xin Luna Dong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9" name="Google Shape;11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400"/>
            <a:ext cx="8832300" cy="159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3"/>
          <p:cNvSpPr txBox="1"/>
          <p:nvPr>
            <p:ph idx="1" type="body"/>
          </p:nvPr>
        </p:nvSpPr>
        <p:spPr>
          <a:xfrm>
            <a:off x="692700" y="3117625"/>
            <a:ext cx="7340100" cy="1321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High quality for common taxonomies, medium-to-low quality for specialized taxonomies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Quality dropping slightly from top to bottom in the taxonomy hierarchical tree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71" name="Google Shape;1171;p83"/>
          <p:cNvSpPr/>
          <p:nvPr/>
        </p:nvSpPr>
        <p:spPr>
          <a:xfrm>
            <a:off x="5173275" y="4075575"/>
            <a:ext cx="3734802" cy="806274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Training Data!!</a:t>
            </a:r>
            <a:endParaRPr b="1" sz="1800">
              <a:solidFill>
                <a:srgbClr val="0000FF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4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KG Future: Dual Neural Knowledge </a:t>
            </a:r>
            <a:endParaRPr sz="2800">
              <a:solidFill>
                <a:srgbClr val="000000"/>
              </a:solidFill>
            </a:endParaRPr>
          </a:p>
        </p:txBody>
      </p:sp>
      <p:grpSp>
        <p:nvGrpSpPr>
          <p:cNvPr id="1177" name="Google Shape;1177;p84"/>
          <p:cNvGrpSpPr/>
          <p:nvPr/>
        </p:nvGrpSpPr>
        <p:grpSpPr>
          <a:xfrm>
            <a:off x="1808275" y="1348475"/>
            <a:ext cx="4730100" cy="3008625"/>
            <a:chOff x="1579675" y="1119875"/>
            <a:chExt cx="4730100" cy="3008625"/>
          </a:xfrm>
        </p:grpSpPr>
        <p:sp>
          <p:nvSpPr>
            <p:cNvPr id="1178" name="Google Shape;1178;p84"/>
            <p:cNvSpPr/>
            <p:nvPr/>
          </p:nvSpPr>
          <p:spPr>
            <a:xfrm>
              <a:off x="1772000" y="1119875"/>
              <a:ext cx="4338300" cy="724500"/>
            </a:xfrm>
            <a:prstGeom prst="triangle">
              <a:avLst>
                <a:gd fmla="val 50000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Taxonomy</a:t>
              </a:r>
              <a:endParaRPr b="1" sz="2000"/>
            </a:p>
          </p:txBody>
        </p:sp>
        <p:pic>
          <p:nvPicPr>
            <p:cNvPr id="1179" name="Google Shape;1179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8000" y="1781750"/>
              <a:ext cx="4512951" cy="234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0" name="Google Shape;1180;p84"/>
            <p:cNvSpPr txBox="1"/>
            <p:nvPr/>
          </p:nvSpPr>
          <p:spPr>
            <a:xfrm>
              <a:off x="1579675" y="1936800"/>
              <a:ext cx="1682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Head Entities</a:t>
              </a:r>
              <a:endParaRPr/>
            </a:p>
          </p:txBody>
        </p:sp>
        <p:sp>
          <p:nvSpPr>
            <p:cNvPr id="1181" name="Google Shape;1181;p84"/>
            <p:cNvSpPr txBox="1"/>
            <p:nvPr/>
          </p:nvSpPr>
          <p:spPr>
            <a:xfrm>
              <a:off x="1808275" y="3156000"/>
              <a:ext cx="1682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Torso </a:t>
              </a:r>
              <a:endParaRPr/>
            </a:p>
          </p:txBody>
        </p:sp>
        <p:sp>
          <p:nvSpPr>
            <p:cNvPr id="1182" name="Google Shape;1182;p84"/>
            <p:cNvSpPr txBox="1"/>
            <p:nvPr/>
          </p:nvSpPr>
          <p:spPr>
            <a:xfrm>
              <a:off x="4627675" y="3537000"/>
              <a:ext cx="1682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Long-tail</a:t>
              </a:r>
              <a:endParaRPr/>
            </a:p>
          </p:txBody>
        </p:sp>
      </p:grpSp>
      <p:grpSp>
        <p:nvGrpSpPr>
          <p:cNvPr id="1183" name="Google Shape;1183;p84"/>
          <p:cNvGrpSpPr/>
          <p:nvPr/>
        </p:nvGrpSpPr>
        <p:grpSpPr>
          <a:xfrm>
            <a:off x="5541915" y="1373840"/>
            <a:ext cx="1810242" cy="410325"/>
            <a:chOff x="5846715" y="1221440"/>
            <a:chExt cx="1810242" cy="410325"/>
          </a:xfrm>
        </p:grpSpPr>
        <p:pic>
          <p:nvPicPr>
            <p:cNvPr id="1184" name="Google Shape;1184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46715" y="1221440"/>
              <a:ext cx="620650" cy="41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998682" y="890925"/>
              <a:ext cx="245175" cy="1071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6" name="Google Shape;1186;p84"/>
          <p:cNvGrpSpPr/>
          <p:nvPr/>
        </p:nvGrpSpPr>
        <p:grpSpPr>
          <a:xfrm>
            <a:off x="870582" y="2183700"/>
            <a:ext cx="4668768" cy="831300"/>
            <a:chOff x="1175382" y="2183700"/>
            <a:chExt cx="4668768" cy="831300"/>
          </a:xfrm>
        </p:grpSpPr>
        <p:pic>
          <p:nvPicPr>
            <p:cNvPr id="1187" name="Google Shape;1187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6696" y="2212040"/>
              <a:ext cx="620650" cy="41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1588482" y="2244635"/>
              <a:ext cx="245175" cy="107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9" name="Google Shape;1189;p84"/>
            <p:cNvSpPr txBox="1"/>
            <p:nvPr/>
          </p:nvSpPr>
          <p:spPr>
            <a:xfrm>
              <a:off x="3403350" y="2183700"/>
              <a:ext cx="2440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both </a:t>
              </a:r>
              <a:r>
                <a:rPr lang="en">
                  <a:solidFill>
                    <a:srgbClr val="6AA84F"/>
                  </a:solidFill>
                  <a:latin typeface="Roboto"/>
                  <a:ea typeface="Roboto"/>
                  <a:cs typeface="Roboto"/>
                  <a:sym typeface="Roboto"/>
                </a:rPr>
                <a:t>embeddings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symbolic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KG to represent head entities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0" name="Google Shape;1190;p84"/>
          <p:cNvGrpSpPr/>
          <p:nvPr/>
        </p:nvGrpSpPr>
        <p:grpSpPr>
          <a:xfrm>
            <a:off x="2596951" y="3326700"/>
            <a:ext cx="3683698" cy="1429265"/>
            <a:chOff x="2901751" y="3326700"/>
            <a:chExt cx="3683698" cy="1429265"/>
          </a:xfrm>
        </p:grpSpPr>
        <p:pic>
          <p:nvPicPr>
            <p:cNvPr id="1191" name="Google Shape;1191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1151" y="4345640"/>
              <a:ext cx="620650" cy="41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Google Shape;1192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1751" y="4345640"/>
              <a:ext cx="620650" cy="41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" name="Google Shape;1193;p84"/>
            <p:cNvSpPr txBox="1"/>
            <p:nvPr/>
          </p:nvSpPr>
          <p:spPr>
            <a:xfrm>
              <a:off x="3631949" y="3326700"/>
              <a:ext cx="2953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</a:t>
              </a:r>
              <a:r>
                <a:rPr lang="en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symbolic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KG to represent torso / tail entities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4" name="Google Shape;1194;p84"/>
          <p:cNvGrpSpPr/>
          <p:nvPr/>
        </p:nvGrpSpPr>
        <p:grpSpPr>
          <a:xfrm>
            <a:off x="6280782" y="2066025"/>
            <a:ext cx="2458966" cy="1074525"/>
            <a:chOff x="6585582" y="2066025"/>
            <a:chExt cx="2458966" cy="1074525"/>
          </a:xfrm>
        </p:grpSpPr>
        <p:pic>
          <p:nvPicPr>
            <p:cNvPr id="1195" name="Google Shape;1195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998682" y="1652925"/>
              <a:ext cx="245175" cy="107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84"/>
            <p:cNvSpPr txBox="1"/>
            <p:nvPr/>
          </p:nvSpPr>
          <p:spPr>
            <a:xfrm>
              <a:off x="6603748" y="2309250"/>
              <a:ext cx="2440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</a:t>
              </a:r>
              <a:r>
                <a:rPr lang="en">
                  <a:solidFill>
                    <a:srgbClr val="6AA84F"/>
                  </a:solidFill>
                  <a:latin typeface="Roboto"/>
                  <a:ea typeface="Roboto"/>
                  <a:cs typeface="Roboto"/>
                  <a:sym typeface="Roboto"/>
                </a:rPr>
                <a:t>embeddings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to represent torso / tail classes in common taxonomies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97" name="Google Shape;1197;p84"/>
          <p:cNvSpPr txBox="1"/>
          <p:nvPr/>
        </p:nvSpPr>
        <p:spPr>
          <a:xfrm>
            <a:off x="6287621" y="709050"/>
            <a:ext cx="244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symbolic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taxonomy to represent head classes and specialized taxonomies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85"/>
          <p:cNvSpPr txBox="1"/>
          <p:nvPr>
            <p:ph type="title"/>
          </p:nvPr>
        </p:nvSpPr>
        <p:spPr>
          <a:xfrm>
            <a:off x="3117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KG Future: Dual Neural Knowledge </a:t>
            </a:r>
            <a:endParaRPr sz="2800">
              <a:solidFill>
                <a:srgbClr val="000000"/>
              </a:solidFill>
            </a:endParaRPr>
          </a:p>
        </p:txBody>
      </p:sp>
      <p:grpSp>
        <p:nvGrpSpPr>
          <p:cNvPr id="1203" name="Google Shape;1203;p85"/>
          <p:cNvGrpSpPr/>
          <p:nvPr/>
        </p:nvGrpSpPr>
        <p:grpSpPr>
          <a:xfrm>
            <a:off x="1808275" y="1348475"/>
            <a:ext cx="4730100" cy="3008625"/>
            <a:chOff x="1579675" y="1119875"/>
            <a:chExt cx="4730100" cy="3008625"/>
          </a:xfrm>
        </p:grpSpPr>
        <p:sp>
          <p:nvSpPr>
            <p:cNvPr id="1204" name="Google Shape;1204;p85"/>
            <p:cNvSpPr/>
            <p:nvPr/>
          </p:nvSpPr>
          <p:spPr>
            <a:xfrm>
              <a:off x="1772000" y="1119875"/>
              <a:ext cx="4338300" cy="724500"/>
            </a:xfrm>
            <a:prstGeom prst="triangle">
              <a:avLst>
                <a:gd fmla="val 50000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Taxonomy</a:t>
              </a:r>
              <a:endParaRPr b="1" sz="2000"/>
            </a:p>
          </p:txBody>
        </p:sp>
        <p:pic>
          <p:nvPicPr>
            <p:cNvPr id="1205" name="Google Shape;1205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8000" y="1781750"/>
              <a:ext cx="4512951" cy="234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6" name="Google Shape;1206;p85"/>
            <p:cNvSpPr txBox="1"/>
            <p:nvPr/>
          </p:nvSpPr>
          <p:spPr>
            <a:xfrm>
              <a:off x="1579675" y="1936800"/>
              <a:ext cx="1682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Head Entities</a:t>
              </a:r>
              <a:endParaRPr/>
            </a:p>
          </p:txBody>
        </p:sp>
        <p:sp>
          <p:nvSpPr>
            <p:cNvPr id="1207" name="Google Shape;1207;p85"/>
            <p:cNvSpPr txBox="1"/>
            <p:nvPr/>
          </p:nvSpPr>
          <p:spPr>
            <a:xfrm>
              <a:off x="1808275" y="3156000"/>
              <a:ext cx="1682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Torso </a:t>
              </a:r>
              <a:endParaRPr/>
            </a:p>
          </p:txBody>
        </p:sp>
        <p:sp>
          <p:nvSpPr>
            <p:cNvPr id="1208" name="Google Shape;1208;p85"/>
            <p:cNvSpPr txBox="1"/>
            <p:nvPr/>
          </p:nvSpPr>
          <p:spPr>
            <a:xfrm>
              <a:off x="4627675" y="3537000"/>
              <a:ext cx="1682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Long-tail</a:t>
              </a:r>
              <a:endParaRPr/>
            </a:p>
          </p:txBody>
        </p:sp>
      </p:grpSp>
      <p:grpSp>
        <p:nvGrpSpPr>
          <p:cNvPr id="1209" name="Google Shape;1209;p85"/>
          <p:cNvGrpSpPr/>
          <p:nvPr/>
        </p:nvGrpSpPr>
        <p:grpSpPr>
          <a:xfrm>
            <a:off x="5541915" y="1373840"/>
            <a:ext cx="1810242" cy="410325"/>
            <a:chOff x="5846715" y="1221440"/>
            <a:chExt cx="1810242" cy="410325"/>
          </a:xfrm>
        </p:grpSpPr>
        <p:pic>
          <p:nvPicPr>
            <p:cNvPr id="1210" name="Google Shape;1210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46715" y="1221440"/>
              <a:ext cx="620650" cy="41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998682" y="890925"/>
              <a:ext cx="245175" cy="1071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2" name="Google Shape;1212;p85"/>
          <p:cNvGrpSpPr/>
          <p:nvPr/>
        </p:nvGrpSpPr>
        <p:grpSpPr>
          <a:xfrm>
            <a:off x="870582" y="2183700"/>
            <a:ext cx="4668768" cy="831300"/>
            <a:chOff x="1175382" y="2183700"/>
            <a:chExt cx="4668768" cy="831300"/>
          </a:xfrm>
        </p:grpSpPr>
        <p:pic>
          <p:nvPicPr>
            <p:cNvPr id="1213" name="Google Shape;1213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6696" y="2212040"/>
              <a:ext cx="620650" cy="41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1588482" y="2244635"/>
              <a:ext cx="245175" cy="107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5" name="Google Shape;1215;p85"/>
            <p:cNvSpPr txBox="1"/>
            <p:nvPr/>
          </p:nvSpPr>
          <p:spPr>
            <a:xfrm>
              <a:off x="3403350" y="2183700"/>
              <a:ext cx="2440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both </a:t>
              </a:r>
              <a:r>
                <a:rPr lang="en">
                  <a:solidFill>
                    <a:srgbClr val="6AA84F"/>
                  </a:solidFill>
                  <a:latin typeface="Roboto"/>
                  <a:ea typeface="Roboto"/>
                  <a:cs typeface="Roboto"/>
                  <a:sym typeface="Roboto"/>
                </a:rPr>
                <a:t>embeddings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symbolic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KG to represent head entities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6" name="Google Shape;1216;p85"/>
          <p:cNvGrpSpPr/>
          <p:nvPr/>
        </p:nvGrpSpPr>
        <p:grpSpPr>
          <a:xfrm>
            <a:off x="2596951" y="3326700"/>
            <a:ext cx="3683698" cy="1429265"/>
            <a:chOff x="2901751" y="3326700"/>
            <a:chExt cx="3683698" cy="1429265"/>
          </a:xfrm>
        </p:grpSpPr>
        <p:pic>
          <p:nvPicPr>
            <p:cNvPr id="1217" name="Google Shape;1217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1151" y="4345640"/>
              <a:ext cx="620650" cy="41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8" name="Google Shape;1218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1751" y="4345640"/>
              <a:ext cx="620650" cy="41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9" name="Google Shape;1219;p85"/>
            <p:cNvSpPr txBox="1"/>
            <p:nvPr/>
          </p:nvSpPr>
          <p:spPr>
            <a:xfrm>
              <a:off x="3631949" y="3326700"/>
              <a:ext cx="2953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</a:t>
              </a:r>
              <a:r>
                <a:rPr lang="en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rPr>
                <a:t>symbolic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KG to represent torso / tail entities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0" name="Google Shape;1220;p85"/>
          <p:cNvGrpSpPr/>
          <p:nvPr/>
        </p:nvGrpSpPr>
        <p:grpSpPr>
          <a:xfrm>
            <a:off x="6280782" y="2066025"/>
            <a:ext cx="2458966" cy="1074525"/>
            <a:chOff x="6585582" y="2066025"/>
            <a:chExt cx="2458966" cy="1074525"/>
          </a:xfrm>
        </p:grpSpPr>
        <p:pic>
          <p:nvPicPr>
            <p:cNvPr id="1221" name="Google Shape;1221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998682" y="1652925"/>
              <a:ext cx="245175" cy="107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85"/>
            <p:cNvSpPr txBox="1"/>
            <p:nvPr/>
          </p:nvSpPr>
          <p:spPr>
            <a:xfrm>
              <a:off x="6603748" y="2309250"/>
              <a:ext cx="2440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</a:t>
              </a:r>
              <a:r>
                <a:rPr lang="en">
                  <a:solidFill>
                    <a:srgbClr val="6AA84F"/>
                  </a:solidFill>
                  <a:latin typeface="Roboto"/>
                  <a:ea typeface="Roboto"/>
                  <a:cs typeface="Roboto"/>
                  <a:sym typeface="Roboto"/>
                </a:rPr>
                <a:t>embeddings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to represent torso / tail classes in common taxonomies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23" name="Google Shape;1223;p85"/>
          <p:cNvSpPr txBox="1"/>
          <p:nvPr/>
        </p:nvSpPr>
        <p:spPr>
          <a:xfrm>
            <a:off x="6287621" y="709050"/>
            <a:ext cx="244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symbolic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taxonomy to represent head classes and specialized taxonomies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85"/>
          <p:cNvSpPr/>
          <p:nvPr/>
        </p:nvSpPr>
        <p:spPr>
          <a:xfrm>
            <a:off x="95025" y="992700"/>
            <a:ext cx="3180300" cy="688200"/>
          </a:xfrm>
          <a:prstGeom prst="roundRect">
            <a:avLst>
              <a:gd fmla="val 16667" name="adj"/>
            </a:avLst>
          </a:prstGeom>
          <a:solidFill>
            <a:srgbClr val="FF93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 to infuse head knowledge into LLMs to enable precise QA?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5" name="Google Shape;1225;p85"/>
          <p:cNvSpPr/>
          <p:nvPr/>
        </p:nvSpPr>
        <p:spPr>
          <a:xfrm>
            <a:off x="6406025" y="3223800"/>
            <a:ext cx="2706300" cy="1023600"/>
          </a:xfrm>
          <a:prstGeom prst="roundRect">
            <a:avLst>
              <a:gd fmla="val 16667" name="adj"/>
            </a:avLst>
          </a:prstGeom>
          <a:solidFill>
            <a:srgbClr val="FF93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RAG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 to seamlessly plug-in external knowledge for QA regarding torso/tail knowledge?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1593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Theme I. Three Generations of Knowledge Graphs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b="0" l="11347" r="0" t="0"/>
          <a:stretch/>
        </p:blipFill>
        <p:spPr>
          <a:xfrm>
            <a:off x="40625" y="2096275"/>
            <a:ext cx="2828875" cy="1942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246300" y="1101475"/>
            <a:ext cx="269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1. Entity-Based KGs</a:t>
            </a:r>
            <a:endParaRPr b="1" sz="21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3246575" y="1101475"/>
            <a:ext cx="244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2. Text-Rich KGs</a:t>
            </a:r>
            <a:endParaRPr b="1" sz="21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6269975" y="1101475"/>
            <a:ext cx="261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3. Dual Neural KGs</a:t>
            </a:r>
            <a:endParaRPr b="1" sz="21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46300" y="4367050"/>
            <a:ext cx="261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Google Generic KGs</a:t>
            </a:r>
            <a:endParaRPr b="1" sz="2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3214150" y="4367050"/>
            <a:ext cx="269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Amazon Product KGs</a:t>
            </a:r>
            <a:endParaRPr b="1" sz="2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900" y="1761775"/>
            <a:ext cx="2922081" cy="24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381" y="1761775"/>
            <a:ext cx="2895219" cy="284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86"/>
          <p:cNvSpPr txBox="1"/>
          <p:nvPr/>
        </p:nvSpPr>
        <p:spPr>
          <a:xfrm>
            <a:off x="311700" y="8672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9900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Rich</a:t>
            </a:r>
            <a:r>
              <a:rPr b="1" lang="en" sz="26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Question-Answer Set</a:t>
            </a:r>
            <a:endParaRPr i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1" name="Google Shape;1231;p86"/>
          <p:cNvSpPr txBox="1"/>
          <p:nvPr/>
        </p:nvSpPr>
        <p:spPr>
          <a:xfrm>
            <a:off x="323850" y="1664500"/>
            <a:ext cx="42705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2500+ QA pairs from 5 domains (Finance, Sports, Music, Movie, Encyclopedia)</a:t>
            </a:r>
            <a:br>
              <a:rPr lang="en" sz="1500">
                <a:latin typeface="Lato"/>
                <a:ea typeface="Lato"/>
                <a:cs typeface="Lato"/>
                <a:sym typeface="Lato"/>
              </a:rPr>
            </a:br>
            <a:endParaRPr sz="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Questions for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static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slow-changing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fast-changing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, and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real-time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information</a:t>
            </a:r>
            <a:br>
              <a:rPr lang="en" sz="1500">
                <a:latin typeface="Lato"/>
                <a:ea typeface="Lato"/>
                <a:cs typeface="Lato"/>
                <a:sym typeface="Lato"/>
              </a:rPr>
            </a:br>
            <a:endParaRPr sz="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Questions for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head, torso,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tail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entities</a:t>
            </a:r>
            <a:br>
              <a:rPr lang="en" sz="1500">
                <a:latin typeface="Lato"/>
                <a:ea typeface="Lato"/>
                <a:cs typeface="Lato"/>
                <a:sym typeface="Lato"/>
              </a:rPr>
            </a:br>
            <a:endParaRPr sz="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i="1" lang="en" sz="1500">
                <a:latin typeface="Lato"/>
                <a:ea typeface="Lato"/>
                <a:cs typeface="Lato"/>
                <a:sym typeface="Lato"/>
              </a:rPr>
              <a:t>Simple-fact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questions and </a:t>
            </a:r>
            <a:r>
              <a:rPr i="1" lang="en" sz="1500">
                <a:latin typeface="Lato"/>
                <a:ea typeface="Lato"/>
                <a:cs typeface="Lato"/>
                <a:sym typeface="Lato"/>
              </a:rPr>
              <a:t>complex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questions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2" name="Google Shape;12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751" y="1755396"/>
            <a:ext cx="4270500" cy="176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86"/>
          <p:cNvPicPr preferRelativeResize="0"/>
          <p:nvPr/>
        </p:nvPicPr>
        <p:blipFill rotWithShape="1">
          <a:blip r:embed="rId4">
            <a:alphaModFix/>
          </a:blip>
          <a:srcRect b="0" l="0" r="823" t="0"/>
          <a:stretch/>
        </p:blipFill>
        <p:spPr>
          <a:xfrm>
            <a:off x="228600" y="3862600"/>
            <a:ext cx="8766300" cy="3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225" y="4221075"/>
            <a:ext cx="8638676" cy="4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86"/>
          <p:cNvSpPr txBox="1"/>
          <p:nvPr>
            <p:ph type="title"/>
          </p:nvPr>
        </p:nvSpPr>
        <p:spPr>
          <a:xfrm>
            <a:off x="311700" y="333800"/>
            <a:ext cx="85206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Call for Action: CRAG Competition @ KDDCups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7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9900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Accessible</a:t>
            </a:r>
            <a:r>
              <a:rPr b="1" i="1" lang="en" sz="26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</a:t>
            </a:r>
            <a:r>
              <a:rPr b="1" lang="en" sz="26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Retrieval Content</a:t>
            </a:r>
            <a:endParaRPr i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1" name="Google Shape;1241;p87"/>
          <p:cNvSpPr txBox="1"/>
          <p:nvPr/>
        </p:nvSpPr>
        <p:spPr>
          <a:xfrm>
            <a:off x="323850" y="1131100"/>
            <a:ext cx="84201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125K webpages: 50 webpages for each question from BraveAPI web search</a:t>
            </a:r>
            <a:br>
              <a:rPr lang="en" sz="1600">
                <a:latin typeface="Lato"/>
                <a:ea typeface="Lato"/>
                <a:cs typeface="Lato"/>
                <a:sym typeface="Lato"/>
              </a:rPr>
            </a:b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Mock KG: 3K fact triples, 30:1 signal-to-noise ratio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2" name="Google Shape;1242;p87"/>
          <p:cNvSpPr txBox="1"/>
          <p:nvPr/>
        </p:nvSpPr>
        <p:spPr>
          <a:xfrm>
            <a:off x="311700" y="24674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9900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Reliable</a:t>
            </a:r>
            <a:r>
              <a:rPr b="1" i="1" lang="en" sz="26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</a:t>
            </a:r>
            <a:r>
              <a:rPr b="1" lang="en" sz="26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Tasks and Evaluation</a:t>
            </a:r>
            <a:endParaRPr i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87"/>
          <p:cNvSpPr txBox="1"/>
          <p:nvPr/>
        </p:nvSpPr>
        <p:spPr>
          <a:xfrm>
            <a:off x="323850" y="3188500"/>
            <a:ext cx="84201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Task 1: Answer generation over top-5 web search results—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Answer Generation</a:t>
            </a:r>
            <a:br>
              <a:rPr lang="en" sz="1600">
                <a:latin typeface="Lato"/>
                <a:ea typeface="Lato"/>
                <a:cs typeface="Lato"/>
                <a:sym typeface="Lato"/>
              </a:rPr>
            </a:b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Task 2: + Mock-KG Search API—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Structured Query Search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Answer Selection</a:t>
            </a:r>
            <a:br>
              <a:rPr lang="en" sz="1600">
                <a:latin typeface="Lato"/>
                <a:ea typeface="Lato"/>
                <a:cs typeface="Lato"/>
                <a:sym typeface="Lato"/>
              </a:rPr>
            </a:b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Task 3: + 50 web search results—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Search Ranking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8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Baseline Quality</a:t>
            </a:r>
            <a:endParaRPr i="1"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9" name="Google Shape;124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170200"/>
            <a:ext cx="6739975" cy="20708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88"/>
          <p:cNvSpPr/>
          <p:nvPr/>
        </p:nvSpPr>
        <p:spPr>
          <a:xfrm>
            <a:off x="5045375" y="3754675"/>
            <a:ext cx="2752500" cy="992100"/>
          </a:xfrm>
          <a:prstGeom prst="wedgeRectCallout">
            <a:avLst>
              <a:gd fmla="val -30037" name="adj1"/>
              <a:gd fmla="val -126688" name="adj2"/>
            </a:avLst>
          </a:prstGeom>
          <a:solidFill>
            <a:srgbClr val="FF99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RAG may also bring more hallucinations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88"/>
          <p:cNvSpPr/>
          <p:nvPr/>
        </p:nvSpPr>
        <p:spPr>
          <a:xfrm>
            <a:off x="1844975" y="3754675"/>
            <a:ext cx="2752500" cy="992100"/>
          </a:xfrm>
          <a:prstGeom prst="wedgeRectCallout">
            <a:avLst>
              <a:gd fmla="val 36864" name="adj1"/>
              <a:gd fmla="val -198894" name="adj2"/>
            </a:avLst>
          </a:prstGeom>
          <a:solidFill>
            <a:srgbClr val="FF99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RAG may improve performance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89"/>
          <p:cNvSpPr txBox="1"/>
          <p:nvPr/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Baseline Quality</a:t>
            </a:r>
            <a:endParaRPr i="1"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89"/>
          <p:cNvSpPr txBox="1"/>
          <p:nvPr>
            <p:ph idx="1" type="body"/>
          </p:nvPr>
        </p:nvSpPr>
        <p:spPr>
          <a:xfrm>
            <a:off x="1392475" y="3491350"/>
            <a:ext cx="6490500" cy="1046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KDDCup Competition will be announced in mid-March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Join the force to reduce the gap!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258" name="Google Shape;125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170200"/>
            <a:ext cx="6739975" cy="207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0"/>
          <p:cNvSpPr txBox="1"/>
          <p:nvPr>
            <p:ph type="title"/>
          </p:nvPr>
        </p:nvSpPr>
        <p:spPr>
          <a:xfrm>
            <a:off x="159300" y="410000"/>
            <a:ext cx="883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Take-Aways. 3 Generations of KGs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1264" name="Google Shape;1264;p90"/>
          <p:cNvSpPr txBox="1"/>
          <p:nvPr/>
        </p:nvSpPr>
        <p:spPr>
          <a:xfrm>
            <a:off x="246300" y="1101475"/>
            <a:ext cx="269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1. Entity-Based KGs</a:t>
            </a:r>
            <a:endParaRPr b="1" sz="21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5" name="Google Shape;1265;p90"/>
          <p:cNvSpPr txBox="1"/>
          <p:nvPr/>
        </p:nvSpPr>
        <p:spPr>
          <a:xfrm>
            <a:off x="3246575" y="1101475"/>
            <a:ext cx="244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2. Text-Rich KGs</a:t>
            </a:r>
            <a:endParaRPr b="1" sz="21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90"/>
          <p:cNvSpPr txBox="1"/>
          <p:nvPr/>
        </p:nvSpPr>
        <p:spPr>
          <a:xfrm>
            <a:off x="6218375" y="1106791"/>
            <a:ext cx="244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3. Dual Neural KGs</a:t>
            </a:r>
            <a:endParaRPr b="1" sz="21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7" name="Google Shape;1267;p90"/>
          <p:cNvSpPr txBox="1"/>
          <p:nvPr/>
        </p:nvSpPr>
        <p:spPr>
          <a:xfrm>
            <a:off x="311700" y="1780375"/>
            <a:ext cx="269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Resolving heterogeneity with </a:t>
            </a:r>
            <a:r>
              <a:rPr b="1" lang="en" sz="2100">
                <a:latin typeface="Calibri"/>
                <a:ea typeface="Calibri"/>
                <a:cs typeface="Calibri"/>
                <a:sym typeface="Calibri"/>
              </a:rPr>
              <a:t>entity linkage</a:t>
            </a: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2100">
                <a:latin typeface="Calibri"/>
                <a:ea typeface="Calibri"/>
                <a:cs typeface="Calibri"/>
                <a:sym typeface="Calibri"/>
              </a:rPr>
              <a:t>web knowledge extraction</a:t>
            </a:r>
            <a:endParaRPr/>
          </a:p>
        </p:txBody>
      </p:sp>
      <p:sp>
        <p:nvSpPr>
          <p:cNvPr id="1268" name="Google Shape;1268;p90"/>
          <p:cNvSpPr txBox="1"/>
          <p:nvPr/>
        </p:nvSpPr>
        <p:spPr>
          <a:xfrm>
            <a:off x="3192125" y="1792400"/>
            <a:ext cx="2699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alibri"/>
                <a:ea typeface="Calibri"/>
                <a:cs typeface="Calibri"/>
                <a:sym typeface="Calibri"/>
              </a:rPr>
              <a:t>Extractions</a:t>
            </a: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2100">
                <a:latin typeface="Calibri"/>
                <a:ea typeface="Calibri"/>
                <a:cs typeface="Calibri"/>
                <a:sym typeface="Calibri"/>
              </a:rPr>
              <a:t>cleanings</a:t>
            </a: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 from sparse and noisy source data, and handling semantics ambiguities</a:t>
            </a:r>
            <a:endParaRPr/>
          </a:p>
        </p:txBody>
      </p:sp>
      <p:sp>
        <p:nvSpPr>
          <p:cNvPr id="1269" name="Google Shape;1269;p90"/>
          <p:cNvSpPr txBox="1"/>
          <p:nvPr/>
        </p:nvSpPr>
        <p:spPr>
          <a:xfrm>
            <a:off x="6241300" y="1802000"/>
            <a:ext cx="283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alibri"/>
                <a:ea typeface="Calibri"/>
                <a:cs typeface="Calibri"/>
                <a:sym typeface="Calibri"/>
              </a:rPr>
              <a:t>Knowledge</a:t>
            </a: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100">
                <a:latin typeface="Calibri"/>
                <a:ea typeface="Calibri"/>
                <a:cs typeface="Calibri"/>
                <a:sym typeface="Calibri"/>
              </a:rPr>
              <a:t>infusion</a:t>
            </a: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 into LLMs, and seamless </a:t>
            </a:r>
            <a:r>
              <a:rPr b="1" lang="en" sz="2100">
                <a:latin typeface="Calibri"/>
                <a:ea typeface="Calibri"/>
                <a:cs typeface="Calibri"/>
                <a:sym typeface="Calibri"/>
              </a:rPr>
              <a:t>knowledge augmen-</a:t>
            </a:r>
            <a:br>
              <a:rPr b="1" lang="en" sz="2100"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2100">
                <a:latin typeface="Calibri"/>
                <a:ea typeface="Calibri"/>
                <a:cs typeface="Calibri"/>
                <a:sym typeface="Calibri"/>
              </a:rPr>
              <a:t>tation</a:t>
            </a: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 to facilitate LLMs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Take-Away 2. </a:t>
            </a: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From Roofshots to Moonshots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1275" name="Google Shape;1275;p91"/>
          <p:cNvSpPr/>
          <p:nvPr/>
        </p:nvSpPr>
        <p:spPr>
          <a:xfrm>
            <a:off x="820850" y="1415800"/>
            <a:ext cx="458925" cy="6561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</a:t>
            </a:r>
          </a:p>
        </p:txBody>
      </p:sp>
      <p:sp>
        <p:nvSpPr>
          <p:cNvPr id="1276" name="Google Shape;1276;p91"/>
          <p:cNvSpPr/>
          <p:nvPr/>
        </p:nvSpPr>
        <p:spPr>
          <a:xfrm>
            <a:off x="1500012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77" name="Google Shape;1277;p91"/>
          <p:cNvSpPr/>
          <p:nvPr/>
        </p:nvSpPr>
        <p:spPr>
          <a:xfrm>
            <a:off x="1315760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1278" name="Google Shape;1278;p91"/>
          <p:cNvSpPr/>
          <p:nvPr/>
        </p:nvSpPr>
        <p:spPr>
          <a:xfrm>
            <a:off x="2111258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79" name="Google Shape;1279;p91"/>
          <p:cNvSpPr/>
          <p:nvPr/>
        </p:nvSpPr>
        <p:spPr>
          <a:xfrm>
            <a:off x="2722503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80" name="Google Shape;1280;p91"/>
          <p:cNvSpPr/>
          <p:nvPr/>
        </p:nvSpPr>
        <p:spPr>
          <a:xfrm>
            <a:off x="3469581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81" name="Google Shape;1281;p91"/>
          <p:cNvSpPr/>
          <p:nvPr/>
        </p:nvSpPr>
        <p:spPr>
          <a:xfrm>
            <a:off x="3285330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1282" name="Google Shape;1282;p91"/>
          <p:cNvSpPr/>
          <p:nvPr/>
        </p:nvSpPr>
        <p:spPr>
          <a:xfrm>
            <a:off x="4080827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83" name="Google Shape;1283;p91"/>
          <p:cNvSpPr/>
          <p:nvPr/>
        </p:nvSpPr>
        <p:spPr>
          <a:xfrm>
            <a:off x="4692072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84" name="Google Shape;1284;p91"/>
          <p:cNvSpPr/>
          <p:nvPr/>
        </p:nvSpPr>
        <p:spPr>
          <a:xfrm>
            <a:off x="5439150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85" name="Google Shape;1285;p91"/>
          <p:cNvSpPr/>
          <p:nvPr/>
        </p:nvSpPr>
        <p:spPr>
          <a:xfrm>
            <a:off x="5254899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1286" name="Google Shape;1286;p91"/>
          <p:cNvSpPr/>
          <p:nvPr/>
        </p:nvSpPr>
        <p:spPr>
          <a:xfrm>
            <a:off x="6050396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87" name="Google Shape;1287;p91"/>
          <p:cNvSpPr/>
          <p:nvPr/>
        </p:nvSpPr>
        <p:spPr>
          <a:xfrm>
            <a:off x="6661642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88" name="Google Shape;1288;p91"/>
          <p:cNvSpPr/>
          <p:nvPr/>
        </p:nvSpPr>
        <p:spPr>
          <a:xfrm>
            <a:off x="7340803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89" name="Google Shape;1289;p91"/>
          <p:cNvSpPr/>
          <p:nvPr/>
        </p:nvSpPr>
        <p:spPr>
          <a:xfrm>
            <a:off x="7156552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1290" name="Google Shape;1290;p91"/>
          <p:cNvSpPr/>
          <p:nvPr/>
        </p:nvSpPr>
        <p:spPr>
          <a:xfrm>
            <a:off x="7952049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91" name="Google Shape;1291;p91"/>
          <p:cNvSpPr/>
          <p:nvPr/>
        </p:nvSpPr>
        <p:spPr>
          <a:xfrm>
            <a:off x="8563295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1292" name="Google Shape;1292;p91"/>
          <p:cNvSpPr txBox="1"/>
          <p:nvPr/>
        </p:nvSpPr>
        <p:spPr>
          <a:xfrm>
            <a:off x="-101150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Feasibility</a:t>
            </a:r>
            <a:endParaRPr b="1" sz="20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91"/>
          <p:cNvSpPr txBox="1"/>
          <p:nvPr/>
        </p:nvSpPr>
        <p:spPr>
          <a:xfrm>
            <a:off x="1575250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6A5AF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b="1" sz="2000">
              <a:solidFill>
                <a:srgbClr val="76A5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91"/>
          <p:cNvSpPr txBox="1"/>
          <p:nvPr/>
        </p:nvSpPr>
        <p:spPr>
          <a:xfrm>
            <a:off x="3538797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Repeatability</a:t>
            </a:r>
            <a:endParaRPr b="1"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91"/>
          <p:cNvSpPr txBox="1"/>
          <p:nvPr/>
        </p:nvSpPr>
        <p:spPr>
          <a:xfrm>
            <a:off x="5519997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b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91"/>
          <p:cNvSpPr txBox="1"/>
          <p:nvPr/>
        </p:nvSpPr>
        <p:spPr>
          <a:xfrm>
            <a:off x="7424997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Ubiquity</a:t>
            </a:r>
            <a:endParaRPr b="1" sz="20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7" name="Google Shape;1297;p91"/>
          <p:cNvCxnSpPr/>
          <p:nvPr/>
        </p:nvCxnSpPr>
        <p:spPr>
          <a:xfrm>
            <a:off x="1909775" y="2907725"/>
            <a:ext cx="3544200" cy="33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8" name="Google Shape;129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200" y="3258400"/>
            <a:ext cx="2300625" cy="134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9" name="Google Shape;1299;p91"/>
          <p:cNvCxnSpPr/>
          <p:nvPr/>
        </p:nvCxnSpPr>
        <p:spPr>
          <a:xfrm flipH="1" rot="10800000">
            <a:off x="5670350" y="2907625"/>
            <a:ext cx="3282900" cy="33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0" name="Google Shape;1300;p91"/>
          <p:cNvPicPr preferRelativeResize="0"/>
          <p:nvPr/>
        </p:nvPicPr>
        <p:blipFill rotWithShape="1">
          <a:blip r:embed="rId4">
            <a:alphaModFix/>
          </a:blip>
          <a:srcRect b="27658" l="0" r="0" t="2969"/>
          <a:stretch/>
        </p:blipFill>
        <p:spPr>
          <a:xfrm>
            <a:off x="6095680" y="3258400"/>
            <a:ext cx="2300625" cy="13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88" y="3357925"/>
            <a:ext cx="1828100" cy="114258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91"/>
          <p:cNvSpPr txBox="1"/>
          <p:nvPr/>
        </p:nvSpPr>
        <p:spPr>
          <a:xfrm>
            <a:off x="3127006" y="4495806"/>
            <a:ext cx="1279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Roofshots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03" name="Google Shape;1303;p91"/>
          <p:cNvSpPr txBox="1"/>
          <p:nvPr/>
        </p:nvSpPr>
        <p:spPr>
          <a:xfrm>
            <a:off x="6596426" y="4495800"/>
            <a:ext cx="1446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Moonshots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78D8"/>
        </a:soli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</a:t>
            </a:r>
            <a:r>
              <a:rPr b="1" lang="en"/>
              <a:t> </a:t>
            </a:r>
            <a:endParaRPr b="1"/>
          </a:p>
        </p:txBody>
      </p:sp>
      <p:sp>
        <p:nvSpPr>
          <p:cNvPr id="1309" name="Google Shape;1309;p92"/>
          <p:cNvSpPr txBox="1"/>
          <p:nvPr>
            <p:ph idx="1" type="subTitle"/>
          </p:nvPr>
        </p:nvSpPr>
        <p:spPr>
          <a:xfrm>
            <a:off x="598100" y="3173154"/>
            <a:ext cx="8222100" cy="1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Q&amp;A?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64609" y="410000"/>
            <a:ext cx="8722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Theme</a:t>
            </a: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 II. </a:t>
            </a: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The Recipe from Innovation to Practice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820850" y="1415800"/>
            <a:ext cx="458925" cy="6561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</a:t>
            </a:r>
          </a:p>
        </p:txBody>
      </p:sp>
      <p:sp>
        <p:nvSpPr>
          <p:cNvPr id="263" name="Google Shape;263;p33"/>
          <p:cNvSpPr/>
          <p:nvPr/>
        </p:nvSpPr>
        <p:spPr>
          <a:xfrm>
            <a:off x="1500012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64" name="Google Shape;264;p33"/>
          <p:cNvSpPr/>
          <p:nvPr/>
        </p:nvSpPr>
        <p:spPr>
          <a:xfrm>
            <a:off x="1315760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265" name="Google Shape;265;p33"/>
          <p:cNvSpPr/>
          <p:nvPr/>
        </p:nvSpPr>
        <p:spPr>
          <a:xfrm>
            <a:off x="2111258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66" name="Google Shape;266;p33"/>
          <p:cNvSpPr/>
          <p:nvPr/>
        </p:nvSpPr>
        <p:spPr>
          <a:xfrm>
            <a:off x="2722503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67" name="Google Shape;267;p33"/>
          <p:cNvSpPr/>
          <p:nvPr/>
        </p:nvSpPr>
        <p:spPr>
          <a:xfrm>
            <a:off x="3469581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68" name="Google Shape;268;p33"/>
          <p:cNvSpPr/>
          <p:nvPr/>
        </p:nvSpPr>
        <p:spPr>
          <a:xfrm>
            <a:off x="3285330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269" name="Google Shape;269;p33"/>
          <p:cNvSpPr/>
          <p:nvPr/>
        </p:nvSpPr>
        <p:spPr>
          <a:xfrm>
            <a:off x="4080827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70" name="Google Shape;270;p33"/>
          <p:cNvSpPr/>
          <p:nvPr/>
        </p:nvSpPr>
        <p:spPr>
          <a:xfrm>
            <a:off x="4692072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71" name="Google Shape;271;p33"/>
          <p:cNvSpPr/>
          <p:nvPr/>
        </p:nvSpPr>
        <p:spPr>
          <a:xfrm>
            <a:off x="5439150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72" name="Google Shape;272;p33"/>
          <p:cNvSpPr/>
          <p:nvPr/>
        </p:nvSpPr>
        <p:spPr>
          <a:xfrm>
            <a:off x="5254899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273" name="Google Shape;273;p33"/>
          <p:cNvSpPr/>
          <p:nvPr/>
        </p:nvSpPr>
        <p:spPr>
          <a:xfrm>
            <a:off x="6050396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74" name="Google Shape;274;p33"/>
          <p:cNvSpPr/>
          <p:nvPr/>
        </p:nvSpPr>
        <p:spPr>
          <a:xfrm>
            <a:off x="6661642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75" name="Google Shape;275;p33"/>
          <p:cNvSpPr/>
          <p:nvPr/>
        </p:nvSpPr>
        <p:spPr>
          <a:xfrm>
            <a:off x="7340803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76" name="Google Shape;276;p33"/>
          <p:cNvSpPr/>
          <p:nvPr/>
        </p:nvSpPr>
        <p:spPr>
          <a:xfrm>
            <a:off x="7156552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277" name="Google Shape;277;p33"/>
          <p:cNvSpPr/>
          <p:nvPr/>
        </p:nvSpPr>
        <p:spPr>
          <a:xfrm>
            <a:off x="7952049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78" name="Google Shape;278;p33"/>
          <p:cNvSpPr/>
          <p:nvPr/>
        </p:nvSpPr>
        <p:spPr>
          <a:xfrm>
            <a:off x="8563295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79" name="Google Shape;279;p33"/>
          <p:cNvSpPr txBox="1"/>
          <p:nvPr/>
        </p:nvSpPr>
        <p:spPr>
          <a:xfrm>
            <a:off x="-101150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Feasibility</a:t>
            </a:r>
            <a:endParaRPr b="1" sz="20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1575250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6A5AF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b="1" sz="2000">
              <a:solidFill>
                <a:srgbClr val="76A5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3538797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Repeatability</a:t>
            </a:r>
            <a:endParaRPr b="1"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5519997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b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7424997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Ubiquity</a:t>
            </a:r>
            <a:endParaRPr b="1" sz="20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-76850" y="2664649"/>
            <a:ext cx="156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prototype,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an experiment,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to show it is possible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1599550" y="2664649"/>
            <a:ext cx="156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Production quality,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E2E MVP experiences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3580750" y="2664649"/>
            <a:ext cx="156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E2E pipelines, automations to allow for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extensions to more domains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5561950" y="2664649"/>
            <a:ext cx="15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Significant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cost reduction for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scale ups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7364750" y="2664650"/>
            <a:ext cx="182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High coverage, 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ong-tail use cases, assumption removal, to next cycle of inventions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3"/>
          <p:cNvSpPr/>
          <p:nvPr/>
        </p:nvSpPr>
        <p:spPr>
          <a:xfrm flipH="1">
            <a:off x="500150" y="3911497"/>
            <a:ext cx="7952700" cy="607800"/>
          </a:xfrm>
          <a:prstGeom prst="curvedUpArrow">
            <a:avLst>
              <a:gd fmla="val 40676" name="adj1"/>
              <a:gd fmla="val 86324" name="adj2"/>
              <a:gd fmla="val 25000" name="adj3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A86E8"/>
                </a:solidFill>
                <a:latin typeface="Optimistic Display"/>
                <a:ea typeface="Optimistic Display"/>
                <a:cs typeface="Optimistic Display"/>
                <a:sym typeface="Optimistic Display"/>
              </a:rPr>
              <a:t>From Roofshots to Moonshots</a:t>
            </a:r>
            <a:endParaRPr b="1" sz="2800">
              <a:solidFill>
                <a:srgbClr val="4A86E8"/>
              </a:solidFill>
              <a:latin typeface="Optimistic Display"/>
              <a:ea typeface="Optimistic Display"/>
              <a:cs typeface="Optimistic Display"/>
              <a:sym typeface="Optimistic Display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820850" y="1415800"/>
            <a:ext cx="458925" cy="6561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1</a:t>
            </a:r>
          </a:p>
        </p:txBody>
      </p:sp>
      <p:sp>
        <p:nvSpPr>
          <p:cNvPr id="296" name="Google Shape;296;p34"/>
          <p:cNvSpPr/>
          <p:nvPr/>
        </p:nvSpPr>
        <p:spPr>
          <a:xfrm>
            <a:off x="1500012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97" name="Google Shape;297;p34"/>
          <p:cNvSpPr/>
          <p:nvPr/>
        </p:nvSpPr>
        <p:spPr>
          <a:xfrm>
            <a:off x="1315760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298" name="Google Shape;298;p34"/>
          <p:cNvSpPr/>
          <p:nvPr/>
        </p:nvSpPr>
        <p:spPr>
          <a:xfrm>
            <a:off x="2111258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299" name="Google Shape;299;p34"/>
          <p:cNvSpPr/>
          <p:nvPr/>
        </p:nvSpPr>
        <p:spPr>
          <a:xfrm>
            <a:off x="2722503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00" name="Google Shape;300;p34"/>
          <p:cNvSpPr/>
          <p:nvPr/>
        </p:nvSpPr>
        <p:spPr>
          <a:xfrm>
            <a:off x="3469581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01" name="Google Shape;301;p34"/>
          <p:cNvSpPr/>
          <p:nvPr/>
        </p:nvSpPr>
        <p:spPr>
          <a:xfrm>
            <a:off x="3285330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302" name="Google Shape;302;p34"/>
          <p:cNvSpPr/>
          <p:nvPr/>
        </p:nvSpPr>
        <p:spPr>
          <a:xfrm>
            <a:off x="4080827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03" name="Google Shape;303;p34"/>
          <p:cNvSpPr/>
          <p:nvPr/>
        </p:nvSpPr>
        <p:spPr>
          <a:xfrm>
            <a:off x="4692072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04" name="Google Shape;304;p34"/>
          <p:cNvSpPr/>
          <p:nvPr/>
        </p:nvSpPr>
        <p:spPr>
          <a:xfrm>
            <a:off x="5439150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05" name="Google Shape;305;p34"/>
          <p:cNvSpPr/>
          <p:nvPr/>
        </p:nvSpPr>
        <p:spPr>
          <a:xfrm>
            <a:off x="5254899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306" name="Google Shape;306;p34"/>
          <p:cNvSpPr/>
          <p:nvPr/>
        </p:nvSpPr>
        <p:spPr>
          <a:xfrm>
            <a:off x="6050396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07" name="Google Shape;307;p34"/>
          <p:cNvSpPr/>
          <p:nvPr/>
        </p:nvSpPr>
        <p:spPr>
          <a:xfrm>
            <a:off x="6661642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08" name="Google Shape;308;p34"/>
          <p:cNvSpPr/>
          <p:nvPr/>
        </p:nvSpPr>
        <p:spPr>
          <a:xfrm>
            <a:off x="7340803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09" name="Google Shape;309;p34"/>
          <p:cNvSpPr/>
          <p:nvPr/>
        </p:nvSpPr>
        <p:spPr>
          <a:xfrm>
            <a:off x="7156552" y="1936568"/>
            <a:ext cx="148267" cy="2040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,</a:t>
            </a:r>
          </a:p>
        </p:txBody>
      </p:sp>
      <p:sp>
        <p:nvSpPr>
          <p:cNvPr id="310" name="Google Shape;310;p34"/>
          <p:cNvSpPr/>
          <p:nvPr/>
        </p:nvSpPr>
        <p:spPr>
          <a:xfrm>
            <a:off x="7952049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11" name="Google Shape;311;p34"/>
          <p:cNvSpPr/>
          <p:nvPr/>
        </p:nvSpPr>
        <p:spPr>
          <a:xfrm>
            <a:off x="8563295" y="1415800"/>
            <a:ext cx="550705" cy="66994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Comic Sans MS"/>
              </a:rPr>
              <a:t>0</a:t>
            </a:r>
          </a:p>
        </p:txBody>
      </p:sp>
      <p:sp>
        <p:nvSpPr>
          <p:cNvPr id="312" name="Google Shape;312;p34"/>
          <p:cNvSpPr txBox="1"/>
          <p:nvPr/>
        </p:nvSpPr>
        <p:spPr>
          <a:xfrm>
            <a:off x="-101150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Feasibility</a:t>
            </a:r>
            <a:endParaRPr b="1" sz="20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1575250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76A5AF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endParaRPr b="1" sz="2000">
              <a:solidFill>
                <a:srgbClr val="76A5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3538797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Repeatability</a:t>
            </a:r>
            <a:endParaRPr b="1" sz="20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5519997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b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7424997" y="2216850"/>
            <a:ext cx="16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Ubiquity</a:t>
            </a:r>
            <a:endParaRPr b="1" sz="20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34"/>
          <p:cNvCxnSpPr/>
          <p:nvPr/>
        </p:nvCxnSpPr>
        <p:spPr>
          <a:xfrm>
            <a:off x="1909775" y="2907725"/>
            <a:ext cx="3544200" cy="33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8" name="Google Shape;3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200" y="3258400"/>
            <a:ext cx="2300625" cy="134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34"/>
          <p:cNvCxnSpPr/>
          <p:nvPr/>
        </p:nvCxnSpPr>
        <p:spPr>
          <a:xfrm flipH="1" rot="10800000">
            <a:off x="5670350" y="2907625"/>
            <a:ext cx="3282900" cy="33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0" name="Google Shape;320;p34"/>
          <p:cNvPicPr preferRelativeResize="0"/>
          <p:nvPr/>
        </p:nvPicPr>
        <p:blipFill rotWithShape="1">
          <a:blip r:embed="rId4">
            <a:alphaModFix/>
          </a:blip>
          <a:srcRect b="27658" l="0" r="0" t="2969"/>
          <a:stretch/>
        </p:blipFill>
        <p:spPr>
          <a:xfrm>
            <a:off x="6095680" y="3258400"/>
            <a:ext cx="2300625" cy="13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88" y="3357925"/>
            <a:ext cx="1828100" cy="114258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3127006" y="4495806"/>
            <a:ext cx="1279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Roofshots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6596426" y="4495800"/>
            <a:ext cx="1446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Moonshots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490250" y="526350"/>
            <a:ext cx="8572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Generation #1: Entity-Based </a:t>
            </a:r>
            <a:r>
              <a:rPr b="1" lang="en"/>
              <a:t>Knowledge Graphs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